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68" r:id="rId2"/>
    <p:sldId id="269" r:id="rId3"/>
    <p:sldId id="278" r:id="rId4"/>
    <p:sldId id="279" r:id="rId5"/>
    <p:sldId id="28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1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 Igreja e a VOcação do homem" id="{CD5970E5-84FC-4BCA-87F8-0FDF41EFD407}">
          <p14:sldIdLst>
            <p14:sldId id="268"/>
            <p14:sldId id="269"/>
            <p14:sldId id="278"/>
            <p14:sldId id="279"/>
            <p14:sldId id="280"/>
            <p14:sldId id="270"/>
            <p14:sldId id="271"/>
            <p14:sldId id="272"/>
            <p14:sldId id="273"/>
            <p14:sldId id="274"/>
            <p14:sldId id="275"/>
            <p14:sldId id="276"/>
            <p14:sldId id="281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7903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221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4677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491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060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793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084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38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59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549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3903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81A142-DA77-4A5F-AD1F-14E6C18F0F5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6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3D0A99A-4636-B20F-F761-C74CAE7FD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-130" b="9221"/>
          <a:stretch/>
        </p:blipFill>
        <p:spPr>
          <a:xfrm>
            <a:off x="0" y="-9832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3DDF952-08A1-003E-5EAF-19349F76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 igreja e a vocação do homem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EBB0AF6-9397-8054-BBF5-6E821C6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endParaRPr lang="pt-BR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1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D4E3F-1CE0-787C-9E37-C7080652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pt-BR" dirty="0"/>
              <a:t>O ateísmo, suas raízes e modalidades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96CA76-5721-48EC-7A22-0B0ABBEA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2084831"/>
            <a:ext cx="7140102" cy="4695347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A expressão máxima da dignidade humana é a vocação comunhão com Deus. Crer em Deus é dado antropológico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O ateísmo nega que o desejo de plenitude do homem tenha um ser transcendente a quem se destina. Muitas vezes brota de uma revolta contra o mal ou da idolatria dos bens.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Até o mau testemunho dos crentes contribui para o ateísmo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dirty="0"/>
              <a:t>Tipos de ateísmo: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Simplesmente negam a Deus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Não acham possível falar dele (agnósticos)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A ideia de Deus não faz sentido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Cientificistas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Humanistas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Deus como projeção do homem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t-BR" dirty="0"/>
              <a:t> Indiferentismo a questão de Deus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30347D-22E2-54F6-23DC-9367A8267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49" r="2719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6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CDF7B3-FE11-CAC6-BCA3-78C94EFF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O ateísmo sistemático</a:t>
            </a:r>
          </a:p>
        </p:txBody>
      </p:sp>
      <p:pic>
        <p:nvPicPr>
          <p:cNvPr id="8194" name="Picture 2" descr="Ateísmo: definição, tipos e argumentos - Toda Matéria">
            <a:extLst>
              <a:ext uri="{FF2B5EF4-FFF2-40B4-BE49-F238E27FC236}">
                <a16:creationId xmlns:a16="http://schemas.microsoft.com/office/drawing/2014/main" id="{B1B7B4C5-DF60-8056-08D2-6CEA2FA68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422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097C74-4962-5155-E8C1-BD36323B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Busca de autonomia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Homem, medida de tudo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Materialismo histórico: religião como anestesia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Perseguição à fé e a Igreja </a:t>
            </a:r>
          </a:p>
        </p:txBody>
      </p:sp>
    </p:spTree>
    <p:extLst>
      <p:ext uri="{BB962C8B-B14F-4D97-AF65-F5344CB8AC3E}">
        <p14:creationId xmlns:p14="http://schemas.microsoft.com/office/powerpoint/2010/main" val="10654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9954D8-DFAF-C26D-2CDF-E87B12CB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pt-BR" sz="4400">
                <a:solidFill>
                  <a:srgbClr val="FFFFFF"/>
                </a:solidFill>
              </a:rPr>
              <a:t>A igreja e o Ateísmo </a:t>
            </a:r>
          </a:p>
        </p:txBody>
      </p:sp>
      <p:pic>
        <p:nvPicPr>
          <p:cNvPr id="9218" name="Picture 2" descr="5 vezes em que Stephen Hawking, ateu, se aproximou da Igreja | Super">
            <a:extLst>
              <a:ext uri="{FF2B5EF4-FFF2-40B4-BE49-F238E27FC236}">
                <a16:creationId xmlns:a16="http://schemas.microsoft.com/office/drawing/2014/main" id="{3B84C028-3EFA-FFA7-96A7-AD3CBD568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0"/>
          <a:stretch/>
        </p:blipFill>
        <p:spPr bwMode="auto">
          <a:xfrm>
            <a:off x="327547" y="321733"/>
            <a:ext cx="5688020" cy="3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513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EA4BB-F59A-D8AF-9643-A62E81D8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044" y="418288"/>
            <a:ext cx="5499695" cy="5956001"/>
          </a:xfrm>
        </p:spPr>
        <p:txBody>
          <a:bodyPr anchor="ctr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Apesar de reprovar tal postura, a Igreja escuta as questões levantadas por pessoas ateias, e reflete sobre elas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Deus não diminui a dignidade humana, antes, fundamenta-a e reafirma; e a religião não desobriga deste mundo, antes, dá-lhe sentido novo no preceito do amor ao próximo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O homem é mistério para si, e só em Deus pode se entender.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A Igreja deve testemunhar sua fé, viva e maduramente. A caridade fraterna é a presença mais excelente de Deus no mundo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Todos somos responsáveis pelo mundo, por isso é importante dialogar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O Evangelho é a resposta aos mais profundos anseios do coração humano  </a:t>
            </a:r>
          </a:p>
        </p:txBody>
      </p:sp>
    </p:spTree>
    <p:extLst>
      <p:ext uri="{BB962C8B-B14F-4D97-AF65-F5344CB8AC3E}">
        <p14:creationId xmlns:p14="http://schemas.microsoft.com/office/powerpoint/2010/main" val="223452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4D8E2-404D-652F-48F0-9E47701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pt-BR" sz="4000"/>
              <a:t>Cristo, o homem novo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58F262-7520-FE02-59EA-4675931C5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1" y="1731523"/>
            <a:ext cx="5894960" cy="512647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Cristo revela o homem ao próprio homem, e lhe esclarece a sua sublime vocação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Restitui aos filhos de Adão a integralidade violada pelo pecado.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Tornou-se um dos nossos em tudo, exceto no pecado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O cristão, no Espírito do Verbo, é capaz de cumprir a nova lei do amor.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Até a dor e a morte, associadas ao mistério de Cristo, ganham novo significado: esperança e ressurreição.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/>
              <a:t>Isto vale para todos, não só para os cristãos, de um modo que só Deus conhece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2A0287-33F0-C6EE-5A9B-C1683C0B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612" y="640080"/>
            <a:ext cx="467144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7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301" name="Rectangle 12300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Luz no fim do túnel 2081323 Foto de stock no Vecteezy">
            <a:extLst>
              <a:ext uri="{FF2B5EF4-FFF2-40B4-BE49-F238E27FC236}">
                <a16:creationId xmlns:a16="http://schemas.microsoft.com/office/drawing/2014/main" id="{D6046CE8-C14B-028C-D1AF-7672B7634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14D8E2-404D-652F-48F0-9E47701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Eis o grande e admirável mistério do ser humano. Os fieis o reconhecem através da revelação. Por Cristo e em Cristo brilha uma nova luz no fim do túnel de dor e de morte, que nos sufocaria, não fosse o evangelho. Cristo ressuscitou. Destruiu a morte com sua morte e a todos deu a vida, para que, como filhos no Filho, clamemos no Espírito: Abba! Pai!</a:t>
            </a:r>
            <a:endParaRPr lang="en-US" sz="3600" kern="1200" cap="all" spc="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303" name="Straight Connector 12302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8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B1C20E-974E-76CE-5399-505E96BF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pt-BR" sz="4400">
                <a:solidFill>
                  <a:srgbClr val="FFFFFF"/>
                </a:solidFill>
              </a:rPr>
              <a:t>Corresponder ao impulso do Espírito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483142-B25E-5276-4618-AFB8A5F9A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7" r="6492" b="2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AB8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2C2C92-EBA7-7FF3-D681-C83BD1BD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073" y="749030"/>
            <a:ext cx="4994566" cy="50782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rgbClr val="FFFFFF"/>
                </a:solidFill>
              </a:rPr>
              <a:t> Estar atento ao Espírito para identificar: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Quais são os valores do tempo presente?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Em que medida eles precisam de purificação?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O que a Igreja pensa do ser humano?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Como a Igreja pode cooperar na edificação da sociedade 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Qual o significado da atividade humana no mundo? 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b="1" dirty="0">
                <a:solidFill>
                  <a:srgbClr val="FFFFFF"/>
                </a:solidFill>
              </a:rPr>
              <a:t>A missão religiosa da Igreja é profundamente humana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6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5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9E912-AF5C-3C28-9AE3-D3B733D9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O ser humano à imagem de Deus </a:t>
            </a:r>
          </a:p>
        </p:txBody>
      </p:sp>
      <p:pic>
        <p:nvPicPr>
          <p:cNvPr id="10242" name="Picture 2" descr="Por que Deus criou Adão e Eva da maneira que criou">
            <a:extLst>
              <a:ext uri="{FF2B5EF4-FFF2-40B4-BE49-F238E27FC236}">
                <a16:creationId xmlns:a16="http://schemas.microsoft.com/office/drawing/2014/main" id="{C9BF5144-2027-A856-5E45-489B62102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2F0701-327F-B0F0-41F3-1D10FAC6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840" y="321732"/>
            <a:ext cx="4335613" cy="6214534"/>
          </a:xfrm>
        </p:spPr>
        <p:txBody>
          <a:bodyPr anchor="ctr">
            <a:normAutofit/>
          </a:bodyPr>
          <a:lstStyle/>
          <a:p>
            <a:r>
              <a:rPr lang="pt-BR" sz="2800" dirty="0">
                <a:solidFill>
                  <a:srgbClr val="FFFFFF"/>
                </a:solidFill>
              </a:rPr>
              <a:t>Imagens de humano na história</a:t>
            </a:r>
          </a:p>
          <a:p>
            <a:pPr lvl="1"/>
            <a:r>
              <a:rPr lang="pt-BR" sz="2000" dirty="0">
                <a:solidFill>
                  <a:srgbClr val="FFFFFF"/>
                </a:solidFill>
              </a:rPr>
              <a:t>Depreciativas e superlativas </a:t>
            </a:r>
          </a:p>
          <a:p>
            <a:pPr marL="128016" lvl="1" indent="0">
              <a:buNone/>
            </a:pPr>
            <a:endParaRPr lang="pt-BR" sz="2800" dirty="0">
              <a:solidFill>
                <a:srgbClr val="FFFFFF"/>
              </a:solidFill>
            </a:endParaRPr>
          </a:p>
          <a:p>
            <a:pPr marL="128016" lvl="1" indent="0">
              <a:buNone/>
            </a:pPr>
            <a:r>
              <a:rPr lang="pt-BR" sz="2800" dirty="0">
                <a:solidFill>
                  <a:srgbClr val="FFFFFF"/>
                </a:solidFill>
              </a:rPr>
              <a:t>Confusão identitária </a:t>
            </a:r>
          </a:p>
          <a:p>
            <a:pPr marL="128016" lvl="1" indent="0">
              <a:buNone/>
            </a:pPr>
            <a:endParaRPr lang="pt-BR" sz="2800" dirty="0">
              <a:solidFill>
                <a:srgbClr val="FFFFFF"/>
              </a:solidFill>
            </a:endParaRPr>
          </a:p>
          <a:p>
            <a:pPr marL="128016" lvl="1" indent="0" algn="just">
              <a:buNone/>
            </a:pPr>
            <a:r>
              <a:rPr lang="pt-BR" sz="2800" dirty="0">
                <a:solidFill>
                  <a:srgbClr val="FFFFFF"/>
                </a:solidFill>
              </a:rPr>
              <a:t>DEUS CRIOU O HOMEM À SUA IMAGEM E SEMELHANÇA: </a:t>
            </a:r>
          </a:p>
          <a:p>
            <a:pPr lvl="1" algn="just"/>
            <a:r>
              <a:rPr lang="pt-BR" sz="2400" dirty="0">
                <a:solidFill>
                  <a:srgbClr val="FFFFFF"/>
                </a:solidFill>
              </a:rPr>
              <a:t>Capaz de conhecer e amar seu Criador </a:t>
            </a:r>
          </a:p>
          <a:p>
            <a:pPr lvl="1" algn="just"/>
            <a:r>
              <a:rPr lang="pt-BR" sz="2400" dirty="0">
                <a:solidFill>
                  <a:srgbClr val="FFFFFF"/>
                </a:solidFill>
              </a:rPr>
              <a:t>Senhor da natureza</a:t>
            </a:r>
          </a:p>
          <a:p>
            <a:pPr lvl="1" algn="just"/>
            <a:r>
              <a:rPr lang="pt-BR" sz="2400" dirty="0">
                <a:solidFill>
                  <a:srgbClr val="FFFFFF"/>
                </a:solidFill>
              </a:rPr>
              <a:t>Feito homem e mulher: ser social / ser de relações</a:t>
            </a:r>
          </a:p>
        </p:txBody>
      </p:sp>
    </p:spTree>
    <p:extLst>
      <p:ext uri="{BB962C8B-B14F-4D97-AF65-F5344CB8AC3E}">
        <p14:creationId xmlns:p14="http://schemas.microsoft.com/office/powerpoint/2010/main" val="155859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3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3D2ED0-5679-85AE-7C2B-6BFE7EBC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Pecado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7F5F9F-01B6-D50B-031E-99C5E9EA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0724"/>
            <a:ext cx="6007027" cy="4568636"/>
          </a:xfrm>
        </p:spPr>
        <p:txBody>
          <a:bodyPr>
            <a:normAutofit lnSpcReduction="10000"/>
          </a:bodyPr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Deus fez o homem bom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O homem se perverteu ao procurar seu bem distante de Deus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O coração humano é leviano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O mal não pode vir do bom Criador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O ser humano está dividido: luzes e trevas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O pecado é o rompimento da aliança com Deus. Estar longe Dele é afastar-se de si, pois só nos compreendemos em relação com Ele.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Ele veio ao nosso encontro: Emanuel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Ele nos salvou: Jesus 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5CA733-00B6-AEF0-92A3-7B3B0B3B5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46" r="33427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E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ABA82F-CDC4-0E39-AD09-E82298C9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Ser humano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4F7A8E-673E-2A91-83C7-CD5D629A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8465"/>
            <a:ext cx="4626067" cy="5009535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Não se deve desprezar a vida corporal </a:t>
            </a:r>
          </a:p>
          <a:p>
            <a:r>
              <a:rPr lang="pt-BR" sz="3200" dirty="0">
                <a:solidFill>
                  <a:srgbClr val="FFFFFF"/>
                </a:solidFill>
              </a:rPr>
              <a:t>O pecado desordena todo o humano, incluindo o corpo </a:t>
            </a:r>
          </a:p>
          <a:p>
            <a:r>
              <a:rPr lang="pt-BR" sz="3200" dirty="0">
                <a:solidFill>
                  <a:srgbClr val="FFFFFF"/>
                </a:solidFill>
              </a:rPr>
              <a:t>Portanto, deve-se zelar para que este seja ocasião de louvor a Deus, e não de queda.</a:t>
            </a:r>
          </a:p>
          <a:p>
            <a:r>
              <a:rPr lang="pt-BR" sz="3200" dirty="0">
                <a:solidFill>
                  <a:srgbClr val="FFFFFF"/>
                </a:solidFill>
              </a:rPr>
              <a:t>O humano é mais que seu corpo: é ser de transcendência </a:t>
            </a:r>
          </a:p>
        </p:txBody>
      </p:sp>
      <p:pic>
        <p:nvPicPr>
          <p:cNvPr id="11266" name="Picture 2" descr="A contemplação é para todos?">
            <a:extLst>
              <a:ext uri="{FF2B5EF4-FFF2-40B4-BE49-F238E27FC236}">
                <a16:creationId xmlns:a16="http://schemas.microsoft.com/office/drawing/2014/main" id="{6DC395B5-6A1E-CB2E-0CB2-93B90D707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9" r="25200" b="-2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1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03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72E3A0-9E04-A252-2970-AC1E1656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A dignidade da inteligência: Verdade e sabedoria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AC36CD-DBF1-23A9-5155-8208AF887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1" t="-974" r="17541" b="97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018D48-1B9C-4519-1D7E-62A97D577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Procura da verdade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Ir além dos fenômenos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Sabedoria: busca e amor aos verdadeiros bens. Através do visível, ao invisível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FFFF"/>
                </a:solidFill>
              </a:rPr>
              <a:t>O limite da inteligência é o pecado </a:t>
            </a:r>
          </a:p>
        </p:txBody>
      </p:sp>
    </p:spTree>
    <p:extLst>
      <p:ext uri="{BB962C8B-B14F-4D97-AF65-F5344CB8AC3E}">
        <p14:creationId xmlns:p14="http://schemas.microsoft.com/office/powerpoint/2010/main" val="242086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7A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790E89-6CA2-117D-41A8-EF9491C9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r"/>
            <a:r>
              <a:rPr lang="pt-BR" sz="6600" dirty="0">
                <a:solidFill>
                  <a:srgbClr val="FFFFFF"/>
                </a:solidFill>
              </a:rPr>
              <a:t>A dignidade da consciência moral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1627ADE-EB9D-DFC4-B8DC-993082B3C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8" r="1" b="787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76A25-FFB8-1030-E2ED-7CD4C5ED4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A lei interior: ama o bem e pratica-o. Afasta-te do mal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Deus inscreveu esta lei no coração do homem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Na consciência, homem e Deus conversam intimamente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Seguir sua consciência: laço fraterno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Erro de consciência: vencível ou invencível?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A dignidade sempre está presente  </a:t>
            </a:r>
          </a:p>
        </p:txBody>
      </p:sp>
    </p:spTree>
    <p:extLst>
      <p:ext uri="{BB962C8B-B14F-4D97-AF65-F5344CB8AC3E}">
        <p14:creationId xmlns:p14="http://schemas.microsoft.com/office/powerpoint/2010/main" val="53023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64DCC5-37AF-0A46-7EC5-2D2135E0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O valor da liberdade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13D57B-6415-0595-0910-87D7A1406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" r="1" b="53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74BFD1-FAAA-BECF-DB84-20611F97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418288"/>
            <a:ext cx="4281890" cy="6214533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O que é a liberdade?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FFFF"/>
                </a:solidFill>
              </a:rPr>
              <a:t>Não é fazer o que se quer.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A liberdade é sinal da Imagem e semelhança: Deus entrega o homem a si mesmo para que O ame e se realize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É livre quem se liberta de todas as prisões, por melhores que sejam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rgbClr val="FFFFFF"/>
                </a:solidFill>
              </a:rPr>
              <a:t>A graça vem em auxilio da liberdade que se abre para uma plenitude maior </a:t>
            </a:r>
          </a:p>
        </p:txBody>
      </p:sp>
      <p:sp>
        <p:nvSpPr>
          <p:cNvPr id="4" name="AutoShape 2" descr="O que é liberdade?">
            <a:extLst>
              <a:ext uri="{FF2B5EF4-FFF2-40B4-BE49-F238E27FC236}">
                <a16:creationId xmlns:a16="http://schemas.microsoft.com/office/drawing/2014/main" id="{AA5D7AD8-6941-7422-29A7-675749BF5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70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C8B91A-204D-1791-DBC5-0D5DA94C4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9" r="9091" b="175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2FBD8E-2712-83CD-E31E-14B786C1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000000"/>
                </a:solidFill>
              </a:rPr>
              <a:t>O mistério da morte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2EE229-FBBB-452C-9240-976D8EA5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7" y="1740724"/>
            <a:ext cx="6945546" cy="51172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</a:rPr>
              <a:t>Mais que a dor, a morte assusta pela finitude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</a:rPr>
              <a:t>Há no homem uma semente de eternidade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</a:rPr>
              <a:t>O prolongamento da vida biológica não satisfaz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</a:rPr>
              <a:t>A morte é mistério.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</a:rPr>
              <a:t>A fé, no entanto, a ilumina: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A morte é fruto do pecado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Cristo vence o pecado e a morte também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A vocação do homem hoje, passa pela morte e a supera em direção à vida divina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A fé convida a superar a ansiedade em relação à morte </a:t>
            </a:r>
          </a:p>
        </p:txBody>
      </p:sp>
    </p:spTree>
    <p:extLst>
      <p:ext uri="{BB962C8B-B14F-4D97-AF65-F5344CB8AC3E}">
        <p14:creationId xmlns:p14="http://schemas.microsoft.com/office/powerpoint/2010/main" val="1689237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1887</TotalTime>
  <Words>927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Tw Cen MT</vt:lpstr>
      <vt:lpstr>Tw Cen MT Condensed</vt:lpstr>
      <vt:lpstr>Wingdings</vt:lpstr>
      <vt:lpstr>Wingdings 3</vt:lpstr>
      <vt:lpstr>Integral</vt:lpstr>
      <vt:lpstr>A igreja e a vocação do homem</vt:lpstr>
      <vt:lpstr>Corresponder ao impulso do Espírito </vt:lpstr>
      <vt:lpstr>O ser humano à imagem de Deus </vt:lpstr>
      <vt:lpstr>O Pecado</vt:lpstr>
      <vt:lpstr>O Ser humano</vt:lpstr>
      <vt:lpstr>A dignidade da inteligência: Verdade e sabedoria </vt:lpstr>
      <vt:lpstr>A dignidade da consciência moral </vt:lpstr>
      <vt:lpstr>O valor da liberdade </vt:lpstr>
      <vt:lpstr>O mistério da morte </vt:lpstr>
      <vt:lpstr>O ateísmo, suas raízes e modalidades </vt:lpstr>
      <vt:lpstr>O ateísmo sistemático</vt:lpstr>
      <vt:lpstr>A igreja e o Ateísmo </vt:lpstr>
      <vt:lpstr>Cristo, o homem novo</vt:lpstr>
      <vt:lpstr>Eis o grande e admirável mistério do ser humano. Os fieis o reconhecem através da revelação. Por Cristo e em Cristo brilha uma nova luz no fim do túnel de dor e de morte, que nos sufocaria, não fosse o evangelho. Cristo ressuscitou. Destruiu a morte com sua morte e a todos deu a vida, para que, como filhos no Filho, clamemos no Espírito: Abba! Pai!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CONDIÇÃO DO HOMEM</dc:title>
  <dc:creator>Gilsimar Souza de Jesus</dc:creator>
  <cp:lastModifiedBy>Gilsimar Souza de Jesus</cp:lastModifiedBy>
  <cp:revision>3</cp:revision>
  <dcterms:created xsi:type="dcterms:W3CDTF">2023-04-26T16:50:30Z</dcterms:created>
  <dcterms:modified xsi:type="dcterms:W3CDTF">2023-04-28T01:06:21Z</dcterms:modified>
</cp:coreProperties>
</file>