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4459" y="1017430"/>
            <a:ext cx="8748531" cy="113334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</a:t>
            </a:r>
            <a:r>
              <a:rPr lang="pt-BR" b="1" dirty="0" smtClean="0">
                <a:solidFill>
                  <a:srgbClr val="FF0000"/>
                </a:solidFill>
              </a:rPr>
              <a:t>EVANGELIZAÇÃO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32485" y="3051610"/>
            <a:ext cx="9070505" cy="1855241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</a:rPr>
              <a:t>Encontro de formação litúrgica com os Padres da diocese </a:t>
            </a:r>
            <a:r>
              <a:rPr lang="pt-BR" sz="3200" dirty="0" smtClean="0">
                <a:solidFill>
                  <a:srgbClr val="002060"/>
                </a:solidFill>
              </a:rPr>
              <a:t>de Teófilo Otoni (MG).</a:t>
            </a:r>
            <a:endParaRPr lang="pt-BR" sz="3200" dirty="0" smtClean="0">
              <a:solidFill>
                <a:srgbClr val="002060"/>
              </a:solidFill>
            </a:endParaRPr>
          </a:p>
          <a:p>
            <a:pPr algn="ctr"/>
            <a:r>
              <a:rPr lang="pt-BR" sz="3200" dirty="0">
                <a:solidFill>
                  <a:srgbClr val="002060"/>
                </a:solidFill>
              </a:rPr>
              <a:t>S</a:t>
            </a:r>
            <a:r>
              <a:rPr lang="pt-BR" sz="3200" dirty="0" smtClean="0">
                <a:solidFill>
                  <a:srgbClr val="002060"/>
                </a:solidFill>
              </a:rPr>
              <a:t>etembro </a:t>
            </a:r>
            <a:r>
              <a:rPr lang="pt-BR" sz="3200" dirty="0" smtClean="0">
                <a:solidFill>
                  <a:srgbClr val="002060"/>
                </a:solidFill>
              </a:rPr>
              <a:t>de 2021</a:t>
            </a:r>
            <a:endParaRPr lang="pt-B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98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407" y="624110"/>
            <a:ext cx="9740206" cy="805445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84101" y="1596980"/>
            <a:ext cx="9144000" cy="2910626"/>
          </a:xfrm>
        </p:spPr>
        <p:txBody>
          <a:bodyPr/>
          <a:lstStyle/>
          <a:p>
            <a:pPr algn="just"/>
            <a:r>
              <a:rPr lang="pt-BR" sz="3200" dirty="0" smtClean="0">
                <a:latin typeface="Albertus Medium" panose="020E0602030304020304" pitchFamily="34" charset="0"/>
              </a:rPr>
              <a:t>“Nem todas as deficiências que vêm à tona no culto são falhas da dimensão litúrgica: muitas devem ser atribuídas à falta de evangelização, à catequese incompleta e à ausência de vida comunitária” </a:t>
            </a:r>
            <a:r>
              <a:rPr lang="pt-BR" sz="2400" dirty="0" smtClean="0"/>
              <a:t>(CNBB: </a:t>
            </a:r>
            <a:r>
              <a:rPr lang="pt-BR" sz="2400" i="1" dirty="0"/>
              <a:t>Animação da vida litúrgica no Brasil</a:t>
            </a:r>
            <a:r>
              <a:rPr lang="pt-BR" sz="2400" dirty="0"/>
              <a:t> (1989) </a:t>
            </a:r>
            <a:r>
              <a:rPr lang="pt-BR" sz="2400" dirty="0" smtClean="0"/>
              <a:t>, </a:t>
            </a:r>
            <a:r>
              <a:rPr lang="pt-BR" sz="2400" dirty="0"/>
              <a:t>n. 26).</a:t>
            </a:r>
          </a:p>
        </p:txBody>
      </p:sp>
    </p:spTree>
    <p:extLst>
      <p:ext uri="{BB962C8B-B14F-4D97-AF65-F5344CB8AC3E}">
        <p14:creationId xmlns:p14="http://schemas.microsoft.com/office/powerpoint/2010/main" val="313586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0011" y="624110"/>
            <a:ext cx="9804601" cy="766808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75762" y="1390917"/>
            <a:ext cx="10628849" cy="4997003"/>
          </a:xfrm>
        </p:spPr>
        <p:txBody>
          <a:bodyPr>
            <a:noAutofit/>
          </a:bodyPr>
          <a:lstStyle/>
          <a:p>
            <a:pPr algn="just"/>
            <a:r>
              <a:rPr lang="pt-BR" sz="2800" dirty="0" smtClean="0">
                <a:latin typeface="Albertus Medium" panose="020E0602030304020304" pitchFamily="34" charset="0"/>
              </a:rPr>
              <a:t>“A </a:t>
            </a:r>
            <a:r>
              <a:rPr lang="pt-BR" sz="2800" dirty="0">
                <a:latin typeface="Albertus Medium" panose="020E0602030304020304" pitchFamily="34" charset="0"/>
              </a:rPr>
              <a:t>renovação litúrgica acentuou a dimensão celebrativa e festiva da fé cristã centrada no mistério pascal, em particular na Eucaristia” (</a:t>
            </a:r>
            <a:r>
              <a:rPr lang="pt-BR" sz="2800" dirty="0" smtClean="0">
                <a:latin typeface="Albertus Medium" panose="020E0602030304020304" pitchFamily="34" charset="0"/>
              </a:rPr>
              <a:t>DAp, n. </a:t>
            </a:r>
            <a:r>
              <a:rPr lang="pt-BR" sz="2800" dirty="0">
                <a:latin typeface="Albertus Medium" panose="020E0602030304020304" pitchFamily="34" charset="0"/>
              </a:rPr>
              <a:t>99b</a:t>
            </a:r>
            <a:r>
              <a:rPr lang="pt-BR" sz="2800" dirty="0" smtClean="0">
                <a:latin typeface="Albertus Medium" panose="020E0602030304020304" pitchFamily="34" charset="0"/>
              </a:rPr>
              <a:t>).</a:t>
            </a:r>
          </a:p>
          <a:p>
            <a:pPr algn="just"/>
            <a:r>
              <a:rPr lang="pt-BR" sz="2800" dirty="0" smtClean="0">
                <a:latin typeface="Albertus Medium" panose="020E0602030304020304" pitchFamily="34" charset="0"/>
              </a:rPr>
              <a:t> </a:t>
            </a:r>
            <a:r>
              <a:rPr lang="pt-BR" sz="2800" dirty="0">
                <a:latin typeface="Albertus Medium" panose="020E0602030304020304" pitchFamily="34" charset="0"/>
              </a:rPr>
              <a:t>“Encontramos Jesus Cristo, de modo admirável, na Sagrada Liturgia. Ao vivê-la, celebrando o mistério pascal, os discípulos de Cristo penetram mais nos mistérios do Reino e expressam de modo sacramental sua vocação de discípulos e missionários. A Constituição sobre a sagrada Liturgia do Vaticano II nos mostra o lugar e a função da liturgia no seguimento de Cristo, na ação missionária dos cristãos, na vida nova em Cristo e na vida de nossos povos nele” </a:t>
            </a:r>
            <a:r>
              <a:rPr lang="pt-BR" sz="2800" dirty="0" smtClean="0">
                <a:latin typeface="Albertus Medium" panose="020E0602030304020304" pitchFamily="34" charset="0"/>
              </a:rPr>
              <a:t>(DAp, n</a:t>
            </a:r>
            <a:r>
              <a:rPr lang="pt-BR" sz="2800" dirty="0">
                <a:latin typeface="Albertus Medium" panose="020E0602030304020304" pitchFamily="34" charset="0"/>
              </a:rPr>
              <a:t>. 250).</a:t>
            </a:r>
          </a:p>
        </p:txBody>
      </p:sp>
    </p:spTree>
    <p:extLst>
      <p:ext uri="{BB962C8B-B14F-4D97-AF65-F5344CB8AC3E}">
        <p14:creationId xmlns:p14="http://schemas.microsoft.com/office/powerpoint/2010/main" val="616004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8649" y="624110"/>
            <a:ext cx="9765964" cy="831203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2283" y="1605565"/>
            <a:ext cx="10152330" cy="4099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>
                <a:latin typeface="Albertus Medium" panose="020E0602030304020304" pitchFamily="34" charset="0"/>
              </a:rPr>
              <a:t>		O </a:t>
            </a:r>
            <a:r>
              <a:rPr lang="pt-BR" sz="2800" dirty="0">
                <a:latin typeface="Albertus Medium" panose="020E0602030304020304" pitchFamily="34" charset="0"/>
              </a:rPr>
              <a:t>teólogo L. M. </a:t>
            </a:r>
            <a:r>
              <a:rPr lang="pt-BR" sz="2800" dirty="0" err="1">
                <a:latin typeface="Albertus Medium" panose="020E0602030304020304" pitchFamily="34" charset="0"/>
              </a:rPr>
              <a:t>Chauvet</a:t>
            </a:r>
            <a:r>
              <a:rPr lang="pt-BR" sz="2800" dirty="0">
                <a:latin typeface="Albertus Medium" panose="020E0602030304020304" pitchFamily="34" charset="0"/>
              </a:rPr>
              <a:t> escreve</a:t>
            </a:r>
            <a:r>
              <a:rPr lang="pt-BR" sz="2800" dirty="0" smtClean="0">
                <a:latin typeface="Albertus Medium" panose="020E0602030304020304" pitchFamily="34" charset="0"/>
              </a:rPr>
              <a:t>: </a:t>
            </a:r>
          </a:p>
          <a:p>
            <a:r>
              <a:rPr lang="pt-BR" sz="3200" dirty="0" smtClean="0">
                <a:latin typeface="Albertus Medium" panose="020E0602030304020304" pitchFamily="34" charset="0"/>
              </a:rPr>
              <a:t>“A </a:t>
            </a:r>
            <a:r>
              <a:rPr lang="pt-BR" sz="3200" dirty="0">
                <a:latin typeface="Albertus Medium" panose="020E0602030304020304" pitchFamily="34" charset="0"/>
              </a:rPr>
              <a:t>boa saúde da fé cristã está ligada não à recusa do rito, mas a uma sua gestão crítica, e isso supõe que esse esteja constantemente evangelizado. Segundo o meu parecer, é decisivo, a esse respeito, lembrar que </a:t>
            </a:r>
            <a:r>
              <a:rPr lang="pt-BR" sz="3200" dirty="0">
                <a:solidFill>
                  <a:srgbClr val="FF0000"/>
                </a:solidFill>
                <a:latin typeface="Albertus Medium" panose="020E0602030304020304" pitchFamily="34" charset="0"/>
              </a:rPr>
              <a:t>o coração da liturgia e dos sacramentos cristãos não é o rito, mas a Palavra de Deus</a:t>
            </a:r>
            <a:r>
              <a:rPr lang="pt-BR" sz="3200" dirty="0">
                <a:latin typeface="Albertus Medium" panose="020E0602030304020304" pitchFamily="34" charset="0"/>
              </a:rPr>
              <a:t>; neles sempre acontece esta Palavra que, porém, acontece sob forma ritual</a:t>
            </a:r>
            <a:r>
              <a:rPr lang="pt-BR" sz="3200" dirty="0" smtClean="0">
                <a:latin typeface="Albertus Medium" panose="020E0602030304020304" pitchFamily="34" charset="0"/>
              </a:rPr>
              <a:t>”.</a:t>
            </a:r>
            <a:endParaRPr lang="pt-BR" sz="3200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887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3195" y="624110"/>
            <a:ext cx="9611418" cy="805445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90918" y="1596980"/>
            <a:ext cx="10113694" cy="4314242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O caminho mais seguro é, antes de tudo, difundir, com o testemunho da vida, a </a:t>
            </a:r>
            <a:r>
              <a:rPr lang="pt-BR" sz="2800" i="1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alegria </a:t>
            </a:r>
            <a:r>
              <a:rPr lang="pt-BR" sz="2800" i="1" dirty="0">
                <a:solidFill>
                  <a:srgbClr val="FF0000"/>
                </a:solidFill>
                <a:latin typeface="Albertus Medium" panose="020E0602030304020304" pitchFamily="34" charset="0"/>
              </a:rPr>
              <a:t>do </a:t>
            </a:r>
            <a:r>
              <a:rPr lang="pt-BR" sz="2800" i="1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Evangelho</a:t>
            </a:r>
            <a:r>
              <a:rPr lang="pt-BR" sz="2800" dirty="0" smtClean="0">
                <a:latin typeface="Albertus Medium" panose="020E0602030304020304" pitchFamily="34" charset="0"/>
              </a:rPr>
              <a:t> </a:t>
            </a:r>
            <a:r>
              <a:rPr lang="pt-BR" sz="2800" dirty="0">
                <a:latin typeface="Albertus Medium" panose="020E0602030304020304" pitchFamily="34" charset="0"/>
              </a:rPr>
              <a:t>e tornar as nossas celebrações dignas, bonitas, coerentes e fiéis ao espírito da liturgia. </a:t>
            </a:r>
            <a:endParaRPr lang="pt-BR" sz="2800" dirty="0" smtClean="0">
              <a:latin typeface="Albertus Medium" panose="020E0602030304020304" pitchFamily="34" charset="0"/>
            </a:endParaRPr>
          </a:p>
          <a:p>
            <a:r>
              <a:rPr lang="pt-BR" sz="2800" dirty="0" smtClean="0">
                <a:latin typeface="Albertus Medium" panose="020E0602030304020304" pitchFamily="34" charset="0"/>
              </a:rPr>
              <a:t>À </a:t>
            </a:r>
            <a:r>
              <a:rPr lang="pt-BR" sz="2800" dirty="0">
                <a:latin typeface="Albertus Medium" panose="020E0602030304020304" pitchFamily="34" charset="0"/>
              </a:rPr>
              <a:t>liturgia se pede, antes de tudo, como à fé, uma só coisa: “</a:t>
            </a:r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Que ajude a dar sentido à </a:t>
            </a:r>
            <a:r>
              <a:rPr lang="pt-BR" sz="2800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vida </a:t>
            </a:r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das </a:t>
            </a:r>
            <a:r>
              <a:rPr lang="pt-BR" sz="2800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pessoas</a:t>
            </a:r>
            <a:r>
              <a:rPr lang="pt-BR" sz="2800" dirty="0" smtClean="0">
                <a:latin typeface="Albertus Medium" panose="020E0602030304020304" pitchFamily="34" charset="0"/>
              </a:rPr>
              <a:t>, </a:t>
            </a:r>
            <a:r>
              <a:rPr lang="pt-BR" sz="2800" dirty="0">
                <a:latin typeface="Albertus Medium" panose="020E0602030304020304" pitchFamily="34" charset="0"/>
              </a:rPr>
              <a:t>que as sustente nas provas e fadigas do viver, que as ajude a estar bem consigo mesmas, com os outros e com Deus</a:t>
            </a:r>
            <a:r>
              <a:rPr lang="pt-BR" sz="2800" dirty="0" smtClean="0">
                <a:latin typeface="Albertus Medium" panose="020E0602030304020304" pitchFamily="34" charset="0"/>
              </a:rPr>
              <a:t>” (Boselli)</a:t>
            </a:r>
            <a:endParaRPr lang="pt-BR" sz="2800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476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4101" y="624110"/>
            <a:ext cx="9920511" cy="61226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521" y="1403797"/>
            <a:ext cx="10603091" cy="4507425"/>
          </a:xfrm>
        </p:spPr>
        <p:txBody>
          <a:bodyPr>
            <a:noAutofit/>
          </a:bodyPr>
          <a:lstStyle/>
          <a:p>
            <a:pPr algn="just"/>
            <a:r>
              <a:rPr lang="pt-BR" sz="2800" dirty="0" smtClean="0">
                <a:latin typeface="Albertus Medium" panose="020E0602030304020304" pitchFamily="34" charset="0"/>
              </a:rPr>
              <a:t>“Não </a:t>
            </a:r>
            <a:r>
              <a:rPr lang="pt-BR" sz="2800" dirty="0">
                <a:latin typeface="Albertus Medium" panose="020E0602030304020304" pitchFamily="34" charset="0"/>
              </a:rPr>
              <a:t>podemos reduzir as ações litúrgicas ao ‘</a:t>
            </a:r>
            <a:r>
              <a:rPr lang="pt-BR" sz="2800" dirty="0">
                <a:solidFill>
                  <a:srgbClr val="0070C0"/>
                </a:solidFill>
                <a:latin typeface="Albertus Medium" panose="020E0602030304020304" pitchFamily="34" charset="0"/>
              </a:rPr>
              <a:t>mínimo necessário</a:t>
            </a:r>
            <a:r>
              <a:rPr lang="pt-BR" sz="2800" dirty="0">
                <a:latin typeface="Albertus Medium" panose="020E0602030304020304" pitchFamily="34" charset="0"/>
              </a:rPr>
              <a:t>’, mas devemos vivê-las segundo a lógica do ‘</a:t>
            </a:r>
            <a:r>
              <a:rPr lang="pt-BR" sz="2800" dirty="0">
                <a:solidFill>
                  <a:srgbClr val="0070C0"/>
                </a:solidFill>
                <a:latin typeface="Albertus Medium" panose="020E0602030304020304" pitchFamily="34" charset="0"/>
              </a:rPr>
              <a:t>máximo gratuito</a:t>
            </a:r>
            <a:r>
              <a:rPr lang="pt-BR" sz="2800" dirty="0">
                <a:latin typeface="Albertus Medium" panose="020E0602030304020304" pitchFamily="34" charset="0"/>
              </a:rPr>
              <a:t>’, isto é, aproveitando toda a força evangelizadora dos ‘sinais da fé’, que evangelizam fazendo acontecer</a:t>
            </a:r>
            <a:r>
              <a:rPr lang="pt-BR" sz="2800" dirty="0" smtClean="0">
                <a:latin typeface="Albertus Medium" panose="020E0602030304020304" pitchFamily="34" charset="0"/>
              </a:rPr>
              <a:t>!” (A. Grillo)</a:t>
            </a:r>
            <a:endParaRPr lang="pt-BR" sz="2800" dirty="0">
              <a:latin typeface="Albertus Medium" panose="020E0602030304020304" pitchFamily="34" charset="0"/>
            </a:endParaRPr>
          </a:p>
          <a:p>
            <a:pPr algn="just"/>
            <a:r>
              <a:rPr lang="pt-BR" sz="2800" dirty="0">
                <a:latin typeface="Albertus Medium" panose="020E0602030304020304" pitchFamily="34" charset="0"/>
              </a:rPr>
              <a:t>Para isso, pede-se uma verdadeira </a:t>
            </a:r>
            <a:r>
              <a:rPr lang="pt-BR" sz="2800" b="1" i="1" dirty="0">
                <a:solidFill>
                  <a:srgbClr val="FF0000"/>
                </a:solidFill>
                <a:latin typeface="Albertus Medium" panose="020E0602030304020304" pitchFamily="34" charset="0"/>
              </a:rPr>
              <a:t>conversão pastoral </a:t>
            </a:r>
            <a:r>
              <a:rPr lang="pt-BR" sz="2800" dirty="0">
                <a:latin typeface="Albertus Medium" panose="020E0602030304020304" pitchFamily="34" charset="0"/>
              </a:rPr>
              <a:t>e uma autêntica </a:t>
            </a:r>
            <a:r>
              <a:rPr lang="pt-BR" sz="2800" b="1" i="1" dirty="0">
                <a:solidFill>
                  <a:srgbClr val="FF0000"/>
                </a:solidFill>
                <a:latin typeface="Albertus Medium" panose="020E0602030304020304" pitchFamily="34" charset="0"/>
              </a:rPr>
              <a:t>pastoral litúrgica</a:t>
            </a:r>
            <a:r>
              <a:rPr lang="pt-BR" sz="2800" i="1" dirty="0">
                <a:latin typeface="Albertus Medium" panose="020E0602030304020304" pitchFamily="34" charset="0"/>
              </a:rPr>
              <a:t>, </a:t>
            </a:r>
            <a:r>
              <a:rPr lang="pt-BR" sz="2800" dirty="0">
                <a:latin typeface="Albertus Medium" panose="020E0602030304020304" pitchFamily="34" charset="0"/>
              </a:rPr>
              <a:t>ministros competentes e celebrações bem preparadas. Para cada sacramento, é preciso ter </a:t>
            </a:r>
            <a:r>
              <a:rPr lang="pt-BR" sz="2800" u="sng" dirty="0">
                <a:latin typeface="Albertus Medium" panose="020E0602030304020304" pitchFamily="34" charset="0"/>
              </a:rPr>
              <a:t>uma equipe, formada e coordenada</a:t>
            </a:r>
            <a:r>
              <a:rPr lang="pt-BR" sz="2800" dirty="0">
                <a:latin typeface="Albertus Medium" panose="020E0602030304020304" pitchFamily="34" charset="0"/>
              </a:rPr>
              <a:t>, que dê um toque de humanidade e fé, e torne verdadeiro encontro com o Senhor o que se realiza na liturgia. </a:t>
            </a:r>
            <a:endParaRPr lang="pt-BR" sz="2800" dirty="0" smtClean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948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1527" y="624110"/>
            <a:ext cx="9753085" cy="869839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00766" y="1390918"/>
            <a:ext cx="10203846" cy="4855335"/>
          </a:xfrm>
        </p:spPr>
        <p:txBody>
          <a:bodyPr>
            <a:normAutofit lnSpcReduction="10000"/>
          </a:bodyPr>
          <a:lstStyle/>
          <a:p>
            <a:r>
              <a:rPr lang="pt-BR" sz="3000" dirty="0">
                <a:latin typeface="Albertus Medium" panose="020E0602030304020304" pitchFamily="34" charset="0"/>
              </a:rPr>
              <a:t>“</a:t>
            </a:r>
            <a:r>
              <a:rPr lang="pt-BR" sz="3500" dirty="0">
                <a:latin typeface="Albertus Medium" panose="020E0602030304020304" pitchFamily="34" charset="0"/>
              </a:rPr>
              <a:t>P</a:t>
            </a:r>
            <a:r>
              <a:rPr lang="pt-BR" sz="2800" dirty="0">
                <a:latin typeface="Albertus Medium" panose="020E0602030304020304" pitchFamily="34" charset="0"/>
              </a:rPr>
              <a:t>ara nos fazer experimentar esse poder do bem sobre a nossa vida, as </a:t>
            </a:r>
            <a:r>
              <a:rPr lang="pt-BR" sz="2800" i="1" dirty="0" smtClean="0">
                <a:latin typeface="Albertus Medium" panose="020E0602030304020304" pitchFamily="34" charset="0"/>
              </a:rPr>
              <a:t>ações rituais</a:t>
            </a:r>
            <a:r>
              <a:rPr lang="pt-BR" sz="2800" dirty="0" smtClean="0">
                <a:latin typeface="Albertus Medium" panose="020E0602030304020304" pitchFamily="34" charset="0"/>
              </a:rPr>
              <a:t> </a:t>
            </a:r>
            <a:r>
              <a:rPr lang="pt-BR" sz="2800" dirty="0">
                <a:latin typeface="Albertus Medium" panose="020E0602030304020304" pitchFamily="34" charset="0"/>
              </a:rPr>
              <a:t>utilizam </a:t>
            </a:r>
            <a:r>
              <a:rPr lang="pt-BR" sz="2800" i="1" dirty="0">
                <a:latin typeface="Albertus Medium" panose="020E0602030304020304" pitchFamily="34" charset="0"/>
              </a:rPr>
              <a:t>estratégias complexas</a:t>
            </a:r>
            <a:r>
              <a:rPr lang="pt-BR" sz="2800" dirty="0">
                <a:latin typeface="Albertus Medium" panose="020E0602030304020304" pitchFamily="34" charset="0"/>
              </a:rPr>
              <a:t>. Os ritos, mesmo quando são simples, não se deixam jamais reduzir ao seu </a:t>
            </a:r>
            <a:r>
              <a:rPr lang="pt-BR" sz="2800" b="1" i="1" dirty="0">
                <a:solidFill>
                  <a:srgbClr val="0070C0"/>
                </a:solidFill>
                <a:latin typeface="Albertus Medium" panose="020E0602030304020304" pitchFamily="34" charset="0"/>
              </a:rPr>
              <a:t>mínimo necessário</a:t>
            </a:r>
            <a:r>
              <a:rPr lang="pt-BR" sz="2800" b="1" dirty="0">
                <a:solidFill>
                  <a:srgbClr val="0070C0"/>
                </a:solidFill>
                <a:latin typeface="Albertus Medium" panose="020E0602030304020304" pitchFamily="34" charset="0"/>
              </a:rPr>
              <a:t>. </a:t>
            </a:r>
            <a:r>
              <a:rPr lang="pt-BR" sz="2800" dirty="0">
                <a:latin typeface="Albertus Medium" panose="020E0602030304020304" pitchFamily="34" charset="0"/>
              </a:rPr>
              <a:t>A sua </a:t>
            </a:r>
            <a:r>
              <a:rPr lang="pt-BR" sz="2800" i="1" dirty="0" smtClean="0">
                <a:latin typeface="Albertus Medium" panose="020E0602030304020304" pitchFamily="34" charset="0"/>
              </a:rPr>
              <a:t>simplicidade</a:t>
            </a:r>
            <a:r>
              <a:rPr lang="pt-BR" sz="2800" dirty="0" smtClean="0">
                <a:latin typeface="Albertus Medium" panose="020E0602030304020304" pitchFamily="34" charset="0"/>
              </a:rPr>
              <a:t> </a:t>
            </a:r>
            <a:r>
              <a:rPr lang="pt-BR" sz="2800" dirty="0">
                <a:latin typeface="Albertus Medium" panose="020E0602030304020304" pitchFamily="34" charset="0"/>
              </a:rPr>
              <a:t>consiste não na </a:t>
            </a:r>
            <a:r>
              <a:rPr lang="pt-BR" sz="2800" i="1" dirty="0" smtClean="0">
                <a:latin typeface="Albertus Medium" panose="020E0602030304020304" pitchFamily="34" charset="0"/>
              </a:rPr>
              <a:t>essencialidade</a:t>
            </a:r>
            <a:r>
              <a:rPr lang="pt-BR" sz="2800" dirty="0" smtClean="0">
                <a:latin typeface="Albertus Medium" panose="020E0602030304020304" pitchFamily="34" charset="0"/>
              </a:rPr>
              <a:t>, </a:t>
            </a:r>
            <a:r>
              <a:rPr lang="pt-BR" sz="2800" dirty="0">
                <a:latin typeface="Albertus Medium" panose="020E0602030304020304" pitchFamily="34" charset="0"/>
              </a:rPr>
              <a:t>mas na </a:t>
            </a:r>
            <a:r>
              <a:rPr lang="pt-BR" sz="2800" i="1" dirty="0" smtClean="0">
                <a:latin typeface="Albertus Medium" panose="020E0602030304020304" pitchFamily="34" charset="0"/>
              </a:rPr>
              <a:t>elementaridade</a:t>
            </a:r>
            <a:r>
              <a:rPr lang="pt-BR" sz="2800" dirty="0" smtClean="0">
                <a:latin typeface="Albertus Medium" panose="020E0602030304020304" pitchFamily="34" charset="0"/>
              </a:rPr>
              <a:t>: </a:t>
            </a:r>
            <a:r>
              <a:rPr lang="pt-BR" sz="2800" dirty="0">
                <a:latin typeface="Albertus Medium" panose="020E0602030304020304" pitchFamily="34" charset="0"/>
              </a:rPr>
              <a:t>têm a simplicidade do </a:t>
            </a:r>
            <a:r>
              <a:rPr lang="pt-BR" sz="2800" i="1" dirty="0" smtClean="0">
                <a:latin typeface="Albertus Medium" panose="020E0602030304020304" pitchFamily="34" charset="0"/>
              </a:rPr>
              <a:t>gesto</a:t>
            </a:r>
            <a:r>
              <a:rPr lang="pt-BR" sz="2800" dirty="0" smtClean="0">
                <a:latin typeface="Albertus Medium" panose="020E0602030304020304" pitchFamily="34" charset="0"/>
              </a:rPr>
              <a:t>, </a:t>
            </a:r>
            <a:r>
              <a:rPr lang="pt-BR" sz="2800" dirty="0">
                <a:latin typeface="Albertus Medium" panose="020E0602030304020304" pitchFamily="34" charset="0"/>
              </a:rPr>
              <a:t>não a do </a:t>
            </a:r>
            <a:r>
              <a:rPr lang="pt-BR" sz="2800" i="1" dirty="0" smtClean="0">
                <a:latin typeface="Albertus Medium" panose="020E0602030304020304" pitchFamily="34" charset="0"/>
              </a:rPr>
              <a:t>conceito</a:t>
            </a:r>
            <a:r>
              <a:rPr lang="pt-BR" sz="2800" dirty="0" smtClean="0">
                <a:latin typeface="Albertus Medium" panose="020E0602030304020304" pitchFamily="34" charset="0"/>
              </a:rPr>
              <a:t>; </a:t>
            </a:r>
            <a:r>
              <a:rPr lang="pt-BR" sz="2800" dirty="0">
                <a:latin typeface="Albertus Medium" panose="020E0602030304020304" pitchFamily="34" charset="0"/>
              </a:rPr>
              <a:t>têm a atuação imediata do </a:t>
            </a:r>
            <a:r>
              <a:rPr lang="pt-BR" sz="2800" i="1" dirty="0" smtClean="0">
                <a:latin typeface="Albertus Medium" panose="020E0602030304020304" pitchFamily="34" charset="0"/>
              </a:rPr>
              <a:t>tato</a:t>
            </a:r>
            <a:r>
              <a:rPr lang="pt-BR" sz="2800" dirty="0" smtClean="0">
                <a:latin typeface="Albertus Medium" panose="020E0602030304020304" pitchFamily="34" charset="0"/>
              </a:rPr>
              <a:t> </a:t>
            </a:r>
            <a:r>
              <a:rPr lang="pt-BR" sz="2800" dirty="0">
                <a:latin typeface="Albertus Medium" panose="020E0602030304020304" pitchFamily="34" charset="0"/>
              </a:rPr>
              <a:t>e do </a:t>
            </a:r>
            <a:r>
              <a:rPr lang="pt-BR" sz="2800" i="1" dirty="0" smtClean="0">
                <a:latin typeface="Albertus Medium" panose="020E0602030304020304" pitchFamily="34" charset="0"/>
              </a:rPr>
              <a:t>gosto</a:t>
            </a:r>
            <a:r>
              <a:rPr lang="pt-BR" sz="2800" dirty="0" smtClean="0">
                <a:latin typeface="Albertus Medium" panose="020E0602030304020304" pitchFamily="34" charset="0"/>
              </a:rPr>
              <a:t>, </a:t>
            </a:r>
            <a:r>
              <a:rPr lang="pt-BR" sz="2800" dirty="0">
                <a:latin typeface="Albertus Medium" panose="020E0602030304020304" pitchFamily="34" charset="0"/>
              </a:rPr>
              <a:t>não a da ideia. </a:t>
            </a:r>
            <a:endParaRPr lang="pt-BR" sz="2800" dirty="0" smtClean="0">
              <a:latin typeface="Albertus Medium" panose="020E0602030304020304" pitchFamily="34" charset="0"/>
            </a:endParaRPr>
          </a:p>
          <a:p>
            <a:r>
              <a:rPr lang="pt-BR" sz="2800" dirty="0" smtClean="0">
                <a:latin typeface="Albertus Medium" panose="020E0602030304020304" pitchFamily="34" charset="0"/>
              </a:rPr>
              <a:t>Melhor</a:t>
            </a:r>
            <a:r>
              <a:rPr lang="pt-BR" sz="2800" dirty="0">
                <a:latin typeface="Albertus Medium" panose="020E0602030304020304" pitchFamily="34" charset="0"/>
              </a:rPr>
              <a:t>, </a:t>
            </a:r>
            <a:r>
              <a:rPr lang="pt-BR" sz="2800" u="sng" dirty="0">
                <a:latin typeface="Albertus Medium" panose="020E0602030304020304" pitchFamily="34" charset="0"/>
              </a:rPr>
              <a:t>se reduzirmos os ritos a conceito, perdem a sua qualidade ritual e acabam ou em ritualismo ou em intelectualismo</a:t>
            </a:r>
            <a:r>
              <a:rPr lang="pt-BR" sz="2800" dirty="0">
                <a:latin typeface="Albertus Medium" panose="020E0602030304020304" pitchFamily="34" charset="0"/>
              </a:rPr>
              <a:t>. </a:t>
            </a:r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A lógica das ações rituais é, portanto, a do </a:t>
            </a:r>
            <a:r>
              <a:rPr lang="pt-BR" sz="2800" i="1" dirty="0">
                <a:solidFill>
                  <a:srgbClr val="FF0000"/>
                </a:solidFill>
                <a:latin typeface="Albertus Medium" panose="020E0602030304020304" pitchFamily="34" charset="0"/>
              </a:rPr>
              <a:t>máximo gratuito, </a:t>
            </a:r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não a do </a:t>
            </a:r>
            <a:r>
              <a:rPr lang="pt-BR" sz="2800" i="1" dirty="0">
                <a:solidFill>
                  <a:srgbClr val="FF0000"/>
                </a:solidFill>
                <a:latin typeface="Albertus Medium" panose="020E0602030304020304" pitchFamily="34" charset="0"/>
              </a:rPr>
              <a:t>mínimo necessário</a:t>
            </a:r>
            <a:r>
              <a:rPr lang="pt-BR" sz="2800" dirty="0">
                <a:latin typeface="Albertus Medium" panose="020E0602030304020304" pitchFamily="34" charset="0"/>
              </a:rPr>
              <a:t>” (A. Grillo).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9119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4101" y="624110"/>
            <a:ext cx="9920511" cy="831203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1217" y="1455313"/>
            <a:ext cx="10783395" cy="46621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Evangelizar na e com a liturgia comporta</a:t>
            </a:r>
            <a:r>
              <a:rPr lang="pt-BR" sz="2800" dirty="0">
                <a:latin typeface="Albertus Medium" panose="020E0602030304020304" pitchFamily="34" charset="0"/>
              </a:rPr>
              <a:t>, antes de tudo, um </a:t>
            </a:r>
            <a:r>
              <a:rPr lang="pt-BR" sz="2800" u="sng" dirty="0">
                <a:latin typeface="Albertus Medium" panose="020E0602030304020304" pitchFamily="34" charset="0"/>
              </a:rPr>
              <a:t>sincero amor a Jesus e à Igreja</a:t>
            </a:r>
            <a:r>
              <a:rPr lang="pt-BR" sz="2800" dirty="0">
                <a:latin typeface="Albertus Medium" panose="020E0602030304020304" pitchFamily="34" charset="0"/>
              </a:rPr>
              <a:t>. A liturgia é </a:t>
            </a:r>
            <a:r>
              <a:rPr lang="pt-BR" sz="2800" i="1" dirty="0">
                <a:latin typeface="Albertus Medium" panose="020E0602030304020304" pitchFamily="34" charset="0"/>
              </a:rPr>
              <a:t>fonte</a:t>
            </a:r>
            <a:r>
              <a:rPr lang="pt-BR" sz="2800" dirty="0">
                <a:latin typeface="Albertus Medium" panose="020E0602030304020304" pitchFamily="34" charset="0"/>
              </a:rPr>
              <a:t> de vida nova em Cristo morto e ressuscitado. Nele, o cristão encontra a </a:t>
            </a:r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luz</a:t>
            </a:r>
            <a:r>
              <a:rPr lang="pt-BR" sz="2800" dirty="0">
                <a:latin typeface="Albertus Medium" panose="020E0602030304020304" pitchFamily="34" charset="0"/>
              </a:rPr>
              <a:t> que ilumina a sua vida e a </a:t>
            </a:r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razão</a:t>
            </a:r>
            <a:r>
              <a:rPr lang="pt-BR" sz="2800" dirty="0">
                <a:latin typeface="Albertus Medium" panose="020E0602030304020304" pitchFamily="34" charset="0"/>
              </a:rPr>
              <a:t> do seu estar no mundo, sem ser do mundo </a:t>
            </a:r>
            <a:r>
              <a:rPr lang="pt-BR" sz="2800" dirty="0" smtClean="0">
                <a:latin typeface="Albertus Medium" panose="020E0602030304020304" pitchFamily="34" charset="0"/>
              </a:rPr>
              <a:t>(Jo </a:t>
            </a:r>
            <a:r>
              <a:rPr lang="pt-BR" sz="2800" dirty="0">
                <a:latin typeface="Albertus Medium" panose="020E0602030304020304" pitchFamily="34" charset="0"/>
              </a:rPr>
              <a:t>15,18-19 e 17,14); chamado a </a:t>
            </a:r>
            <a:r>
              <a:rPr lang="pt-BR" sz="2800" i="1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fazer </a:t>
            </a:r>
            <a:r>
              <a:rPr lang="pt-BR" sz="2800" i="1" dirty="0">
                <a:solidFill>
                  <a:srgbClr val="FF0000"/>
                </a:solidFill>
                <a:latin typeface="Albertus Medium" panose="020E0602030304020304" pitchFamily="34" charset="0"/>
              </a:rPr>
              <a:t>a </a:t>
            </a:r>
            <a:r>
              <a:rPr lang="pt-BR" sz="2800" i="1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diferença</a:t>
            </a:r>
            <a:r>
              <a:rPr lang="pt-BR" sz="2800" dirty="0" smtClean="0">
                <a:latin typeface="Albertus Medium" panose="020E0602030304020304" pitchFamily="34" charset="0"/>
              </a:rPr>
              <a:t> </a:t>
            </a:r>
            <a:r>
              <a:rPr lang="pt-BR" sz="2800" dirty="0">
                <a:latin typeface="Albertus Medium" panose="020E0602030304020304" pitchFamily="34" charset="0"/>
              </a:rPr>
              <a:t>com seu estilo de vida e a presença atuante na sociedade. </a:t>
            </a:r>
            <a:endParaRPr lang="pt-BR" sz="2800" dirty="0" smtClean="0">
              <a:latin typeface="Albertus Medium" panose="020E0602030304020304" pitchFamily="34" charset="0"/>
            </a:endParaRPr>
          </a:p>
          <a:p>
            <a:pPr>
              <a:lnSpc>
                <a:spcPct val="110000"/>
              </a:lnSpc>
            </a:pPr>
            <a:r>
              <a:rPr lang="pt-BR" sz="2800" dirty="0" smtClean="0">
                <a:latin typeface="Albertus Medium" panose="020E0602030304020304" pitchFamily="34" charset="0"/>
              </a:rPr>
              <a:t>Na </a:t>
            </a:r>
            <a:r>
              <a:rPr lang="pt-BR" sz="2800" dirty="0">
                <a:latin typeface="Albertus Medium" panose="020E0602030304020304" pitchFamily="34" charset="0"/>
              </a:rPr>
              <a:t>celebração litúrgica, temos acesso à Palavra do Deus que salva e orienta; ao redor da Eucaristia celebrada, forma-se a </a:t>
            </a:r>
            <a:r>
              <a:rPr lang="pt-BR" sz="2800" dirty="0" smtClean="0">
                <a:latin typeface="Albertus Medium" panose="020E0602030304020304" pitchFamily="34" charset="0"/>
              </a:rPr>
              <a:t>comunidade </a:t>
            </a:r>
            <a:r>
              <a:rPr lang="pt-BR" sz="2800" dirty="0">
                <a:latin typeface="Albertus Medium" panose="020E0602030304020304" pitchFamily="34" charset="0"/>
              </a:rPr>
              <a:t>dos discípulos </a:t>
            </a:r>
            <a:r>
              <a:rPr lang="pt-BR" sz="2800" dirty="0" smtClean="0">
                <a:latin typeface="Albertus Medium" panose="020E0602030304020304" pitchFamily="34" charset="0"/>
              </a:rPr>
              <a:t>e discípulas do </a:t>
            </a:r>
            <a:r>
              <a:rPr lang="pt-BR" sz="2800" dirty="0">
                <a:latin typeface="Albertus Medium" panose="020E0602030304020304" pitchFamily="34" charset="0"/>
              </a:rPr>
              <a:t>Senhor.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328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2283" y="624110"/>
            <a:ext cx="10152330" cy="908476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75765" y="1532586"/>
            <a:ext cx="10448544" cy="43916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dirty="0"/>
              <a:t>Na Oração Eucarística (</a:t>
            </a:r>
            <a:r>
              <a:rPr lang="pt-BR" sz="2400" i="1" dirty="0"/>
              <a:t>Para</a:t>
            </a:r>
            <a:r>
              <a:rPr lang="pt-BR" sz="2400" dirty="0"/>
              <a:t> </a:t>
            </a:r>
            <a:r>
              <a:rPr lang="pt-BR" sz="2400" i="1" dirty="0"/>
              <a:t>diversas circunstâncias</a:t>
            </a:r>
            <a:r>
              <a:rPr lang="pt-BR" sz="2400" dirty="0"/>
              <a:t>, IV) rezamos:</a:t>
            </a:r>
          </a:p>
          <a:p>
            <a:r>
              <a:rPr lang="pt-BR" sz="3200" dirty="0">
                <a:latin typeface="Albertus Medium" panose="020E0602030304020304" pitchFamily="34" charset="0"/>
              </a:rPr>
              <a:t>Dai-nos olhos para ver as necessidades / e o sofrimento dos nossos irmãos e irmãs; / inspirai-nos palavras e ações / para confortar os cansados e oprimidos; / fazei-nos servi-los sinceramente / seguindo o exemplo e o mandamento de Cristo. </a:t>
            </a:r>
            <a:r>
              <a:rPr lang="pt-BR" sz="3200" dirty="0" smtClean="0">
                <a:latin typeface="Albertus Medium" panose="020E0602030304020304" pitchFamily="34" charset="0"/>
              </a:rPr>
              <a:t>Vossa </a:t>
            </a:r>
            <a:r>
              <a:rPr lang="pt-BR" sz="3200" dirty="0">
                <a:latin typeface="Albertus Medium" panose="020E0602030304020304" pitchFamily="34" charset="0"/>
              </a:rPr>
              <a:t>Igreja seja testemunha viva / da verdade e da liberdade / da justiça e da paz, / para que toda a humanidade / se abra à esperança de um mundo novo</a:t>
            </a:r>
            <a:r>
              <a:rPr lang="pt-BR" sz="3200" dirty="0" smtClean="0">
                <a:latin typeface="Albertus Medium" panose="020E0602030304020304" pitchFamily="34" charset="0"/>
              </a:rPr>
              <a:t>.</a:t>
            </a:r>
            <a:endParaRPr lang="pt-BR" sz="3200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396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6163" y="1074871"/>
            <a:ext cx="8911687" cy="766808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9403" y="2060620"/>
            <a:ext cx="10165209" cy="38506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4400" b="1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Desejo</a:t>
            </a:r>
            <a:r>
              <a:rPr lang="pt-BR" sz="4400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 </a:t>
            </a:r>
            <a:r>
              <a:rPr lang="pt-BR" sz="4400" dirty="0">
                <a:solidFill>
                  <a:srgbClr val="C00000"/>
                </a:solidFill>
                <a:latin typeface="Albertus Medium" panose="020E0602030304020304" pitchFamily="34" charset="0"/>
              </a:rPr>
              <a:t>que </a:t>
            </a:r>
            <a:r>
              <a:rPr lang="pt-BR" sz="4400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consigamos unir </a:t>
            </a:r>
            <a:r>
              <a:rPr lang="pt-BR" sz="4400" b="1" i="1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liturgia </a:t>
            </a:r>
            <a:r>
              <a:rPr lang="pt-BR" sz="4400" b="1" i="1" dirty="0">
                <a:solidFill>
                  <a:srgbClr val="C00000"/>
                </a:solidFill>
                <a:latin typeface="Albertus Medium" panose="020E0602030304020304" pitchFamily="34" charset="0"/>
              </a:rPr>
              <a:t>e </a:t>
            </a:r>
            <a:r>
              <a:rPr lang="pt-BR" sz="4400" b="1" i="1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evangelização</a:t>
            </a:r>
            <a:r>
              <a:rPr lang="pt-BR" sz="4400" dirty="0">
                <a:solidFill>
                  <a:srgbClr val="C00000"/>
                </a:solidFill>
                <a:latin typeface="Albertus Medium" panose="020E0602030304020304" pitchFamily="34" charset="0"/>
              </a:rPr>
              <a:t>,</a:t>
            </a:r>
            <a:r>
              <a:rPr lang="pt-BR" sz="4400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 o </a:t>
            </a:r>
            <a:r>
              <a:rPr lang="pt-BR" sz="4400" dirty="0">
                <a:solidFill>
                  <a:srgbClr val="C00000"/>
                </a:solidFill>
                <a:latin typeface="Albertus Medium" panose="020E0602030304020304" pitchFamily="34" charset="0"/>
              </a:rPr>
              <a:t>louvor dos lábios e </a:t>
            </a:r>
            <a:r>
              <a:rPr lang="pt-BR" sz="4400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da vida, qual verdadeiro </a:t>
            </a:r>
            <a:r>
              <a:rPr lang="pt-BR" sz="4400" dirty="0">
                <a:solidFill>
                  <a:srgbClr val="C00000"/>
                </a:solidFill>
                <a:latin typeface="Albertus Medium" panose="020E0602030304020304" pitchFamily="34" charset="0"/>
              </a:rPr>
              <a:t>serviço ao </a:t>
            </a:r>
            <a:r>
              <a:rPr lang="pt-BR" sz="4400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Senhor.</a:t>
            </a:r>
          </a:p>
          <a:p>
            <a:pPr marL="0" indent="0" algn="ctr">
              <a:buNone/>
            </a:pPr>
            <a:r>
              <a:rPr lang="pt-BR" sz="4400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Ele </a:t>
            </a:r>
            <a:r>
              <a:rPr lang="pt-BR" sz="4400" dirty="0">
                <a:solidFill>
                  <a:srgbClr val="C00000"/>
                </a:solidFill>
                <a:latin typeface="Albertus Medium" panose="020E0602030304020304" pitchFamily="34" charset="0"/>
              </a:rPr>
              <a:t>nos </a:t>
            </a:r>
            <a:r>
              <a:rPr lang="pt-BR" sz="4400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atraia </a:t>
            </a:r>
            <a:r>
              <a:rPr lang="pt-BR" sz="4400" dirty="0">
                <a:solidFill>
                  <a:srgbClr val="C00000"/>
                </a:solidFill>
                <a:latin typeface="Albertus Medium" panose="020E0602030304020304" pitchFamily="34" charset="0"/>
              </a:rPr>
              <a:t>com a </a:t>
            </a:r>
            <a:r>
              <a:rPr lang="pt-BR" sz="4400" dirty="0" smtClean="0">
                <a:solidFill>
                  <a:srgbClr val="C00000"/>
                </a:solidFill>
                <a:latin typeface="Albertus Medium" panose="020E0602030304020304" pitchFamily="34" charset="0"/>
              </a:rPr>
              <a:t>ternura do seu amor, e sejamos testemunhas desse seu amor no mundo.</a:t>
            </a:r>
            <a:endParaRPr lang="pt-BR" sz="4400" dirty="0">
              <a:solidFill>
                <a:srgbClr val="C00000"/>
              </a:solidFill>
              <a:latin typeface="Albertus Medium" panose="020E06020303040203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480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43200" y="624110"/>
            <a:ext cx="8761412" cy="612262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6677" y="1442434"/>
            <a:ext cx="10087936" cy="4893972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30000"/>
              </a:lnSpc>
            </a:pPr>
            <a:r>
              <a:rPr lang="pt-BR" sz="3300" dirty="0" smtClean="0">
                <a:latin typeface="Albertus Medium" panose="020E0602030304020304" pitchFamily="34" charset="0"/>
              </a:rPr>
              <a:t>“A </a:t>
            </a:r>
            <a:r>
              <a:rPr lang="pt-BR" sz="3300" dirty="0">
                <a:latin typeface="Albertus Medium" panose="020E0602030304020304" pitchFamily="34" charset="0"/>
              </a:rPr>
              <a:t>comunidade evangelizadora jubilosa sabe sempre ‘festejar’: celebra e festeja cada pequena vitória, cada passo em frente na evangelização. No meio desta exigência diária de fazer avançar o bem, a evangelização jubilosa torna-se beleza na liturgia. </a:t>
            </a:r>
            <a:r>
              <a:rPr lang="pt-BR" sz="3300" dirty="0">
                <a:solidFill>
                  <a:srgbClr val="FF0000"/>
                </a:solidFill>
                <a:latin typeface="Albertus Medium" panose="020E0602030304020304" pitchFamily="34" charset="0"/>
              </a:rPr>
              <a:t>A Igreja evangeliza e se evangeliza com a beleza da liturgia</a:t>
            </a:r>
            <a:r>
              <a:rPr lang="pt-BR" sz="3300" dirty="0">
                <a:latin typeface="Albertus Medium" panose="020E0602030304020304" pitchFamily="34" charset="0"/>
              </a:rPr>
              <a:t>, que é também celebração da atividade evangelizadora e fonte de renovado impulso para se doar</a:t>
            </a:r>
            <a:r>
              <a:rPr lang="pt-BR" sz="3300" dirty="0" smtClean="0">
                <a:latin typeface="Albertus Medium" panose="020E0602030304020304" pitchFamily="34" charset="0"/>
              </a:rPr>
              <a:t>” </a:t>
            </a:r>
            <a:r>
              <a:rPr lang="pt-BR" sz="2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bertus Medium" panose="020E0602030304020304" pitchFamily="34" charset="0"/>
              </a:rPr>
              <a:t>(EG, 24).</a:t>
            </a:r>
            <a:endParaRPr lang="pt-BR" sz="3300" b="1" dirty="0">
              <a:solidFill>
                <a:schemeClr val="accent1">
                  <a:lumMod val="60000"/>
                  <a:lumOff val="40000"/>
                </a:schemeClr>
              </a:solidFill>
              <a:latin typeface="Albertus Medium" panose="020E06020303040203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3965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844082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97735" y="1854558"/>
            <a:ext cx="9894753" cy="32068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>
                <a:latin typeface="Albertus Medium" panose="020E0602030304020304" pitchFamily="34" charset="0"/>
              </a:rPr>
              <a:t>Três palavras se destacam: </a:t>
            </a:r>
            <a:r>
              <a:rPr lang="pt-BR" sz="4000" i="1" dirty="0">
                <a:solidFill>
                  <a:srgbClr val="FF0000"/>
                </a:solidFill>
                <a:latin typeface="Albertus Medium" panose="020E0602030304020304" pitchFamily="34" charset="0"/>
              </a:rPr>
              <a:t>alegria, evangelização, liturgia</a:t>
            </a:r>
            <a:r>
              <a:rPr lang="pt-BR" sz="4000" dirty="0">
                <a:solidFill>
                  <a:srgbClr val="FF0000"/>
                </a:solidFill>
                <a:latin typeface="Albertus Medium" panose="020E0602030304020304" pitchFamily="34" charset="0"/>
              </a:rPr>
              <a:t>,</a:t>
            </a:r>
            <a:r>
              <a:rPr lang="pt-BR" sz="4000" dirty="0">
                <a:latin typeface="Albertus Medium" panose="020E0602030304020304" pitchFamily="34" charset="0"/>
              </a:rPr>
              <a:t> tendo como sujeito de tudo, a Igreja que encontra em Cristo, seu único Senhor, a razão primeira e última do que ela é chamada a ser. </a:t>
            </a:r>
          </a:p>
        </p:txBody>
      </p:sp>
    </p:spTree>
    <p:extLst>
      <p:ext uri="{BB962C8B-B14F-4D97-AF65-F5344CB8AC3E}">
        <p14:creationId xmlns:p14="http://schemas.microsoft.com/office/powerpoint/2010/main" val="152149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0902" y="276380"/>
            <a:ext cx="8915400" cy="753929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6068" y="927278"/>
            <a:ext cx="10109915" cy="5254580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>
                <a:latin typeface="Albertus MT" panose="020E0602030304020304" pitchFamily="34" charset="0"/>
              </a:rPr>
              <a:t>Escreve o liturgista G. Boselli: </a:t>
            </a:r>
            <a:r>
              <a:rPr lang="pt-BR" sz="2800" dirty="0" smtClean="0">
                <a:latin typeface="Albertus MT" panose="020E0602030304020304" pitchFamily="34" charset="0"/>
              </a:rPr>
              <a:t>“Refletir </a:t>
            </a:r>
            <a:r>
              <a:rPr lang="pt-BR" sz="2800" dirty="0">
                <a:latin typeface="Albertus MT" panose="020E0602030304020304" pitchFamily="34" charset="0"/>
              </a:rPr>
              <a:t>o tema liturgia e evangelização não significa pôr em relação dois termos procurando algo em comum. Significa, ao invés, afirmar que </a:t>
            </a:r>
            <a:r>
              <a:rPr lang="pt-BR" sz="2800" b="1" dirty="0">
                <a:solidFill>
                  <a:srgbClr val="FF0000"/>
                </a:solidFill>
                <a:latin typeface="Albertus MT" panose="020E0602030304020304" pitchFamily="34" charset="0"/>
              </a:rPr>
              <a:t>a liturgia é uma realidade evangelizadora em si mesma e por si mesma</a:t>
            </a:r>
            <a:r>
              <a:rPr lang="pt-BR" sz="2800" dirty="0">
                <a:latin typeface="Albertus MT" panose="020E0602030304020304" pitchFamily="34" charset="0"/>
              </a:rPr>
              <a:t>. A liturgia, de fato, é o modo com que na Igreja alguém se torna cristão e permanece cristão. </a:t>
            </a:r>
            <a:endParaRPr lang="pt-BR" sz="2800" dirty="0" smtClean="0">
              <a:latin typeface="Albertus MT" panose="020E0602030304020304" pitchFamily="34" charset="0"/>
            </a:endParaRPr>
          </a:p>
          <a:p>
            <a:pPr algn="just"/>
            <a:r>
              <a:rPr lang="pt-BR" sz="2800" dirty="0" smtClean="0">
                <a:solidFill>
                  <a:srgbClr val="FF0000"/>
                </a:solidFill>
                <a:latin typeface="Albertus MT" panose="020E0602030304020304" pitchFamily="34" charset="0"/>
              </a:rPr>
              <a:t>O </a:t>
            </a:r>
            <a:r>
              <a:rPr lang="pt-BR" sz="2800" dirty="0">
                <a:solidFill>
                  <a:srgbClr val="FF0000"/>
                </a:solidFill>
                <a:latin typeface="Albertus MT" panose="020E0602030304020304" pitchFamily="34" charset="0"/>
              </a:rPr>
              <a:t>cristão é a obra da liturgia; ela o forja, o forma, o mantém cristão, custodiando-o</a:t>
            </a:r>
            <a:r>
              <a:rPr lang="pt-BR" sz="2800" dirty="0">
                <a:latin typeface="Albertus MT" panose="020E0602030304020304" pitchFamily="34" charset="0"/>
              </a:rPr>
              <a:t>. Aceder à liturgia por uma vida inteira é, de fato, o que mantém em vida o nosso </a:t>
            </a:r>
            <a:r>
              <a:rPr lang="pt-BR" sz="2800" b="1" dirty="0" smtClean="0">
                <a:solidFill>
                  <a:srgbClr val="FF0000"/>
                </a:solidFill>
                <a:latin typeface="Albertus MT" panose="020E0602030304020304" pitchFamily="34" charset="0"/>
              </a:rPr>
              <a:t>ser cristão</a:t>
            </a:r>
            <a:r>
              <a:rPr lang="pt-BR" sz="2800" dirty="0" smtClean="0">
                <a:latin typeface="Albertus MT" panose="020E0602030304020304" pitchFamily="34" charset="0"/>
              </a:rPr>
              <a:t>, </a:t>
            </a:r>
            <a:r>
              <a:rPr lang="pt-BR" sz="2800" dirty="0">
                <a:latin typeface="Albertus MT" panose="020E0602030304020304" pitchFamily="34" charset="0"/>
              </a:rPr>
              <a:t>pessoal e comunitário. Nós entramos na liturgia, mas, na realidade, é ela que entra em nós, desce às fibras do nosso ser discípulo, plasma o nosso </a:t>
            </a:r>
            <a:r>
              <a:rPr lang="pt-BR" sz="2800" dirty="0" smtClean="0">
                <a:solidFill>
                  <a:srgbClr val="FF0000"/>
                </a:solidFill>
                <a:latin typeface="Albertus MT" panose="020E0602030304020304" pitchFamily="34" charset="0"/>
              </a:rPr>
              <a:t>homem interior</a:t>
            </a:r>
            <a:r>
              <a:rPr lang="pt-BR" sz="2400" dirty="0" smtClean="0">
                <a:latin typeface="Albertus MT" panose="020E0602030304020304" pitchFamily="34" charset="0"/>
              </a:rPr>
              <a:t> </a:t>
            </a:r>
            <a:r>
              <a:rPr lang="pt-BR" sz="2400" dirty="0">
                <a:latin typeface="Albertus MT" panose="020E0602030304020304" pitchFamily="34" charset="0"/>
              </a:rPr>
              <a:t>(Ef 3,16). </a:t>
            </a:r>
          </a:p>
        </p:txBody>
      </p:sp>
    </p:spTree>
    <p:extLst>
      <p:ext uri="{BB962C8B-B14F-4D97-AF65-F5344CB8AC3E}">
        <p14:creationId xmlns:p14="http://schemas.microsoft.com/office/powerpoint/2010/main" val="68295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792566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30310" y="1313645"/>
            <a:ext cx="10045521" cy="4971245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Albertus Medium" panose="020E0602030304020304" pitchFamily="34" charset="0"/>
              </a:rPr>
              <a:t>Sem liturgia, isto é, sem o alimento sólido da Palavra de Deus e do pão substancial da </a:t>
            </a:r>
            <a:r>
              <a:rPr lang="pt-BR" sz="2800" dirty="0" smtClean="0">
                <a:latin typeface="Albertus Medium" panose="020E0602030304020304" pitchFamily="34" charset="0"/>
              </a:rPr>
              <a:t>Eucaristia</a:t>
            </a:r>
            <a:r>
              <a:rPr lang="pt-BR" sz="2800" dirty="0">
                <a:latin typeface="Albertus Medium" panose="020E0602030304020304" pitchFamily="34" charset="0"/>
              </a:rPr>
              <a:t>, sem a ação do Espírito, a consolação do perdão e o óleo da fraternidade, o cristão amortece, degenera, morre. </a:t>
            </a:r>
            <a:endParaRPr lang="pt-BR" sz="2800" dirty="0" smtClean="0">
              <a:latin typeface="Albertus Medium" panose="020E0602030304020304" pitchFamily="34" charset="0"/>
            </a:endParaRPr>
          </a:p>
          <a:p>
            <a:pPr algn="just"/>
            <a:r>
              <a:rPr lang="pt-BR" sz="3200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O </a:t>
            </a:r>
            <a:r>
              <a:rPr lang="pt-BR" sz="3200" dirty="0">
                <a:solidFill>
                  <a:srgbClr val="FF0000"/>
                </a:solidFill>
                <a:latin typeface="Albertus Medium" panose="020E0602030304020304" pitchFamily="34" charset="0"/>
              </a:rPr>
              <a:t>objetivo da evangelização </a:t>
            </a:r>
            <a:r>
              <a:rPr lang="pt-BR" sz="3200" dirty="0">
                <a:latin typeface="Albertus Medium" panose="020E0602030304020304" pitchFamily="34" charset="0"/>
              </a:rPr>
              <a:t>é que as pessoas creiam </a:t>
            </a:r>
            <a:r>
              <a:rPr lang="pt-BR" sz="3200" dirty="0" smtClean="0">
                <a:solidFill>
                  <a:srgbClr val="00B0F0"/>
                </a:solidFill>
                <a:latin typeface="Albertus Medium" panose="020E0602030304020304" pitchFamily="34" charset="0"/>
              </a:rPr>
              <a:t>que </a:t>
            </a:r>
            <a:r>
              <a:rPr lang="pt-BR" sz="3200" dirty="0">
                <a:solidFill>
                  <a:srgbClr val="00B0F0"/>
                </a:solidFill>
                <a:latin typeface="Albertus Medium" panose="020E0602030304020304" pitchFamily="34" charset="0"/>
              </a:rPr>
              <a:t>Cristo morreu pelos nossos pecados, segundo as Escrituras, que foi sepultado e, ao terceiro dia, foi ressuscitado, segundo as </a:t>
            </a:r>
            <a:r>
              <a:rPr lang="pt-BR" sz="3200" dirty="0" smtClean="0">
                <a:solidFill>
                  <a:srgbClr val="00B0F0"/>
                </a:solidFill>
                <a:latin typeface="Albertus Medium" panose="020E0602030304020304" pitchFamily="34" charset="0"/>
              </a:rPr>
              <a:t>Escrituras</a:t>
            </a:r>
            <a:r>
              <a:rPr lang="pt-BR" sz="3200" dirty="0" smtClean="0">
                <a:latin typeface="Albertus Medium" panose="020E0602030304020304" pitchFamily="34" charset="0"/>
              </a:rPr>
              <a:t> </a:t>
            </a:r>
            <a:r>
              <a:rPr lang="pt-BR" sz="2800" dirty="0">
                <a:latin typeface="Albertus Medium" panose="020E0602030304020304" pitchFamily="34" charset="0"/>
              </a:rPr>
              <a:t>(1Cor 15,3-4); </a:t>
            </a:r>
            <a:r>
              <a:rPr lang="pt-BR" sz="3200" dirty="0">
                <a:latin typeface="Albertus Medium" panose="020E0602030304020304" pitchFamily="34" charset="0"/>
              </a:rPr>
              <a:t>este é o </a:t>
            </a:r>
            <a:r>
              <a:rPr lang="pt-BR" sz="3200" i="1" dirty="0">
                <a:solidFill>
                  <a:srgbClr val="FF0000"/>
                </a:solidFill>
                <a:latin typeface="Albertus Medium" panose="020E0602030304020304" pitchFamily="34" charset="0"/>
              </a:rPr>
              <a:t>querigma</a:t>
            </a:r>
            <a:r>
              <a:rPr lang="pt-BR" sz="3200" dirty="0">
                <a:latin typeface="Albertus Medium" panose="020E0602030304020304" pitchFamily="34" charset="0"/>
              </a:rPr>
              <a:t> que Paulo chama de </a:t>
            </a:r>
            <a:r>
              <a:rPr lang="pt-BR" sz="3200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o </a:t>
            </a:r>
            <a:r>
              <a:rPr lang="pt-BR" sz="3200" dirty="0">
                <a:solidFill>
                  <a:srgbClr val="FF0000"/>
                </a:solidFill>
                <a:latin typeface="Albertus Medium" panose="020E0602030304020304" pitchFamily="34" charset="0"/>
              </a:rPr>
              <a:t>Evangelho que vos </a:t>
            </a:r>
            <a:r>
              <a:rPr lang="pt-BR" sz="3200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anunciei</a:t>
            </a:r>
            <a:r>
              <a:rPr lang="pt-BR" sz="3200" dirty="0" smtClean="0">
                <a:latin typeface="Albertus Medium" panose="020E0602030304020304" pitchFamily="34" charset="0"/>
              </a:rPr>
              <a:t> </a:t>
            </a:r>
            <a:r>
              <a:rPr lang="pt-BR" sz="2000" dirty="0">
                <a:latin typeface="Albertus Medium" panose="020E0602030304020304" pitchFamily="34" charset="0"/>
              </a:rPr>
              <a:t>(</a:t>
            </a:r>
            <a:r>
              <a:rPr lang="pt-BR" sz="2800" dirty="0">
                <a:latin typeface="Albertus Medium" panose="020E0602030304020304" pitchFamily="34" charset="0"/>
              </a:rPr>
              <a:t>1Cor 15,1). </a:t>
            </a:r>
            <a:endParaRPr lang="pt-BR" sz="3600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03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4784" y="495322"/>
            <a:ext cx="9379598" cy="63802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5611" y="1133341"/>
            <a:ext cx="10719002" cy="4893971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solidFill>
                  <a:srgbClr val="0070C0"/>
                </a:solidFill>
                <a:latin typeface="Albertus Medium" panose="020E0602030304020304" pitchFamily="34" charset="0"/>
              </a:rPr>
              <a:t>A primeira que crê neste Evangelho é a Igreja</a:t>
            </a:r>
            <a:r>
              <a:rPr lang="pt-BR" sz="2800" dirty="0">
                <a:latin typeface="Albertus Medium" panose="020E0602030304020304" pitchFamily="34" charset="0"/>
              </a:rPr>
              <a:t>, a comunidade dos que creem, a qual, para evangelizar a humanidade, deve ser ela mesma evangelizada. </a:t>
            </a:r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A Igreja, de fato, não pode ser sujeito de evangelização se não for, ao mesmo tempo, ela também, objeto de evangelização. </a:t>
            </a:r>
            <a:endParaRPr lang="pt-BR" sz="2800" dirty="0" smtClean="0">
              <a:solidFill>
                <a:srgbClr val="FF0000"/>
              </a:solidFill>
              <a:latin typeface="Albertus Medium" panose="020E0602030304020304" pitchFamily="34" charset="0"/>
            </a:endParaRPr>
          </a:p>
          <a:p>
            <a:pPr algn="just"/>
            <a:r>
              <a:rPr lang="pt-BR" sz="2800" dirty="0" smtClean="0">
                <a:latin typeface="Albertus Medium" panose="020E0602030304020304" pitchFamily="34" charset="0"/>
              </a:rPr>
              <a:t>Nós </a:t>
            </a:r>
            <a:r>
              <a:rPr lang="pt-BR" sz="2800" dirty="0">
                <a:latin typeface="Albertus Medium" panose="020E0602030304020304" pitchFamily="34" charset="0"/>
              </a:rPr>
              <a:t>cristãos não podemos ter a pretensão de evangelizar o mundo se não temos a humildade de nos deixar incessantemente </a:t>
            </a:r>
            <a:r>
              <a:rPr lang="pt-BR" sz="2800" dirty="0" err="1" smtClean="0">
                <a:latin typeface="Albertus Medium" panose="020E0602030304020304" pitchFamily="34" charset="0"/>
              </a:rPr>
              <a:t>evange-lizar</a:t>
            </a:r>
            <a:r>
              <a:rPr lang="pt-BR" sz="2800" dirty="0" smtClean="0">
                <a:latin typeface="Albertus Medium" panose="020E0602030304020304" pitchFamily="34" charset="0"/>
              </a:rPr>
              <a:t> </a:t>
            </a:r>
            <a:r>
              <a:rPr lang="pt-BR" sz="2800" dirty="0">
                <a:latin typeface="Albertus Medium" panose="020E0602030304020304" pitchFamily="34" charset="0"/>
              </a:rPr>
              <a:t>pelo Senhor. </a:t>
            </a:r>
            <a:r>
              <a:rPr lang="pt-BR" sz="2800" u="sng" dirty="0">
                <a:solidFill>
                  <a:srgbClr val="FF0000"/>
                </a:solidFill>
                <a:latin typeface="Albertus Medium" panose="020E0602030304020304" pitchFamily="34" charset="0"/>
              </a:rPr>
              <a:t>E a liturgia é o lugar primeiro e essencial no qual somos por ele evangelizados</a:t>
            </a:r>
            <a:r>
              <a:rPr lang="pt-BR" sz="2800" dirty="0">
                <a:latin typeface="Albertus Medium" panose="020E0602030304020304" pitchFamily="34" charset="0"/>
              </a:rPr>
              <a:t>. </a:t>
            </a:r>
            <a:r>
              <a:rPr lang="pt-BR" sz="2800" dirty="0" smtClean="0">
                <a:latin typeface="Albertus Medium" panose="020E0602030304020304" pitchFamily="34" charset="0"/>
              </a:rPr>
              <a:t>“Na </a:t>
            </a:r>
            <a:r>
              <a:rPr lang="pt-BR" sz="2800" dirty="0">
                <a:latin typeface="Albertus Medium" panose="020E0602030304020304" pitchFamily="34" charset="0"/>
              </a:rPr>
              <a:t>liturgia - </a:t>
            </a:r>
            <a:r>
              <a:rPr lang="pt-BR" sz="2800" dirty="0" smtClean="0">
                <a:latin typeface="Albertus Medium" panose="020E0602030304020304" pitchFamily="34" charset="0"/>
              </a:rPr>
              <a:t>ensina </a:t>
            </a:r>
            <a:r>
              <a:rPr lang="pt-BR" sz="2800" dirty="0">
                <a:latin typeface="Albertus Medium" panose="020E0602030304020304" pitchFamily="34" charset="0"/>
              </a:rPr>
              <a:t>o Concílio </a:t>
            </a:r>
            <a:r>
              <a:rPr lang="pt-BR" sz="2800" dirty="0" smtClean="0">
                <a:latin typeface="Albertus Medium" panose="020E0602030304020304" pitchFamily="34" charset="0"/>
              </a:rPr>
              <a:t>- Deus </a:t>
            </a:r>
            <a:r>
              <a:rPr lang="pt-BR" sz="2800" dirty="0">
                <a:latin typeface="Albertus Medium" panose="020E0602030304020304" pitchFamily="34" charset="0"/>
              </a:rPr>
              <a:t>fala ao seu povo e Cristo anuncia ainda o seu Evangelho” (SC 33). </a:t>
            </a:r>
          </a:p>
        </p:txBody>
      </p:sp>
    </p:spTree>
    <p:extLst>
      <p:ext uri="{BB962C8B-B14F-4D97-AF65-F5344CB8AC3E}">
        <p14:creationId xmlns:p14="http://schemas.microsoft.com/office/powerpoint/2010/main" val="265032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9251" y="624110"/>
            <a:ext cx="10255362" cy="766808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4096" y="1532586"/>
            <a:ext cx="10599312" cy="4185633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lbertus Medium" panose="020E0602030304020304" pitchFamily="34" charset="0"/>
              </a:rPr>
              <a:t>O anúncio do Evangelho passa por </a:t>
            </a:r>
            <a:r>
              <a:rPr lang="pt-BR" sz="3200" i="1" dirty="0">
                <a:solidFill>
                  <a:srgbClr val="FF0000"/>
                </a:solidFill>
                <a:latin typeface="Albertus Medium" panose="020E0602030304020304" pitchFamily="34" charset="0"/>
              </a:rPr>
              <a:t>eventos</a:t>
            </a:r>
            <a:r>
              <a:rPr lang="pt-BR" sz="3200" dirty="0">
                <a:solidFill>
                  <a:srgbClr val="FF0000"/>
                </a:solidFill>
                <a:latin typeface="Albertus Medium" panose="020E0602030304020304" pitchFamily="34" charset="0"/>
              </a:rPr>
              <a:t> </a:t>
            </a:r>
            <a:r>
              <a:rPr lang="pt-BR" sz="3200" i="1" dirty="0">
                <a:solidFill>
                  <a:srgbClr val="FF0000"/>
                </a:solidFill>
                <a:latin typeface="Albertus Medium" panose="020E0602030304020304" pitchFamily="34" charset="0"/>
              </a:rPr>
              <a:t>e ensinamentos</a:t>
            </a:r>
            <a:r>
              <a:rPr lang="pt-BR" sz="3200" i="1" dirty="0">
                <a:latin typeface="Albertus Medium" panose="020E0602030304020304" pitchFamily="34" charset="0"/>
              </a:rPr>
              <a:t>,</a:t>
            </a:r>
            <a:r>
              <a:rPr lang="pt-BR" sz="3200" dirty="0">
                <a:latin typeface="Albertus Medium" panose="020E0602030304020304" pitchFamily="34" charset="0"/>
              </a:rPr>
              <a:t> intrinsecamente unidos. </a:t>
            </a:r>
            <a:r>
              <a:rPr lang="pt-BR" sz="3200" dirty="0" smtClean="0">
                <a:latin typeface="Albertus Medium" panose="020E0602030304020304" pitchFamily="34" charset="0"/>
              </a:rPr>
              <a:t>Não </a:t>
            </a:r>
            <a:r>
              <a:rPr lang="pt-BR" sz="3200" dirty="0">
                <a:latin typeface="Albertus Medium" panose="020E0602030304020304" pitchFamily="34" charset="0"/>
              </a:rPr>
              <a:t>se pode contrapor uma </a:t>
            </a:r>
            <a:r>
              <a:rPr lang="pt-BR" sz="3200" i="1" dirty="0" smtClean="0">
                <a:latin typeface="Albertus Medium" panose="020E0602030304020304" pitchFamily="34" charset="0"/>
              </a:rPr>
              <a:t>Igreja </a:t>
            </a:r>
            <a:r>
              <a:rPr lang="pt-BR" sz="3200" i="1" dirty="0">
                <a:latin typeface="Albertus Medium" panose="020E0602030304020304" pitchFamily="34" charset="0"/>
              </a:rPr>
              <a:t>da </a:t>
            </a:r>
            <a:r>
              <a:rPr lang="pt-BR" sz="3200" i="1" dirty="0" smtClean="0">
                <a:latin typeface="Albertus Medium" panose="020E0602030304020304" pitchFamily="34" charset="0"/>
              </a:rPr>
              <a:t>caridade</a:t>
            </a:r>
            <a:r>
              <a:rPr lang="pt-BR" sz="3200" dirty="0" smtClean="0">
                <a:latin typeface="Albertus Medium" panose="020E0602030304020304" pitchFamily="34" charset="0"/>
              </a:rPr>
              <a:t> </a:t>
            </a:r>
            <a:r>
              <a:rPr lang="pt-BR" sz="3200" dirty="0">
                <a:latin typeface="Albertus Medium" panose="020E0602030304020304" pitchFamily="34" charset="0"/>
              </a:rPr>
              <a:t>e uma </a:t>
            </a:r>
            <a:r>
              <a:rPr lang="pt-BR" sz="3200" i="1" dirty="0" smtClean="0">
                <a:latin typeface="Albertus Medium" panose="020E0602030304020304" pitchFamily="34" charset="0"/>
              </a:rPr>
              <a:t>Igreja </a:t>
            </a:r>
            <a:r>
              <a:rPr lang="pt-BR" sz="3200" i="1" dirty="0">
                <a:latin typeface="Albertus Medium" panose="020E0602030304020304" pitchFamily="34" charset="0"/>
              </a:rPr>
              <a:t>da </a:t>
            </a:r>
            <a:r>
              <a:rPr lang="pt-BR" sz="3200" i="1" dirty="0" smtClean="0">
                <a:latin typeface="Albertus Medium" panose="020E0602030304020304" pitchFamily="34" charset="0"/>
              </a:rPr>
              <a:t>oração</a:t>
            </a:r>
            <a:r>
              <a:rPr lang="pt-BR" sz="3200" dirty="0" smtClean="0">
                <a:latin typeface="Albertus Medium" panose="020E0602030304020304" pitchFamily="34" charset="0"/>
              </a:rPr>
              <a:t>! </a:t>
            </a:r>
            <a:r>
              <a:rPr lang="pt-BR" sz="3200" dirty="0">
                <a:latin typeface="Albertus Medium" panose="020E0602030304020304" pitchFamily="34" charset="0"/>
              </a:rPr>
              <a:t>As duas dimensões são intimamente conexas, numa circularidade harmônica. </a:t>
            </a:r>
            <a:endParaRPr lang="pt-BR" sz="3200" dirty="0" smtClean="0">
              <a:latin typeface="Albertus Medium" panose="020E0602030304020304" pitchFamily="34" charset="0"/>
            </a:endParaRPr>
          </a:p>
          <a:p>
            <a:r>
              <a:rPr lang="pt-BR" sz="3200" dirty="0" smtClean="0">
                <a:latin typeface="Albertus Medium" panose="020E0602030304020304" pitchFamily="34" charset="0"/>
              </a:rPr>
              <a:t>A </a:t>
            </a:r>
            <a:r>
              <a:rPr lang="pt-BR" sz="3200" dirty="0">
                <a:latin typeface="Albertus Medium" panose="020E0602030304020304" pitchFamily="34" charset="0"/>
              </a:rPr>
              <a:t>Igreja que nasce na comunhão da Trindade, em Cristo e pelo Espírito, torna-se </a:t>
            </a:r>
            <a:r>
              <a:rPr lang="pt-BR" sz="3200" dirty="0">
                <a:solidFill>
                  <a:srgbClr val="FF0000"/>
                </a:solidFill>
                <a:latin typeface="Albertus Medium" panose="020E0602030304020304" pitchFamily="34" charset="0"/>
              </a:rPr>
              <a:t>louvor e missão de amor</a:t>
            </a:r>
            <a:r>
              <a:rPr lang="pt-BR" sz="3200" dirty="0">
                <a:latin typeface="Albertus Medium" panose="020E0602030304020304" pitchFamily="34" charset="0"/>
              </a:rPr>
              <a:t>; sem esquizofrenias e unilateralismos. </a:t>
            </a:r>
          </a:p>
        </p:txBody>
      </p:sp>
    </p:spTree>
    <p:extLst>
      <p:ext uri="{BB962C8B-B14F-4D97-AF65-F5344CB8AC3E}">
        <p14:creationId xmlns:p14="http://schemas.microsoft.com/office/powerpoint/2010/main" val="2337034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8039" y="624110"/>
            <a:ext cx="10126573" cy="805445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5460" y="1596980"/>
            <a:ext cx="10809154" cy="4314242"/>
          </a:xfrm>
        </p:spPr>
        <p:txBody>
          <a:bodyPr>
            <a:noAutofit/>
          </a:bodyPr>
          <a:lstStyle/>
          <a:p>
            <a:pPr algn="just"/>
            <a:r>
              <a:rPr lang="pt-BR" sz="3200" dirty="0">
                <a:latin typeface="Albertus Medium" panose="020E0602030304020304" pitchFamily="34" charset="0"/>
              </a:rPr>
              <a:t>“</a:t>
            </a:r>
            <a:r>
              <a:rPr lang="pt-BR" sz="3200" dirty="0">
                <a:solidFill>
                  <a:srgbClr val="FF0000"/>
                </a:solidFill>
                <a:latin typeface="Albertus Medium" panose="020E0602030304020304" pitchFamily="34" charset="0"/>
              </a:rPr>
              <a:t>A Igreja </a:t>
            </a:r>
            <a:r>
              <a:rPr lang="pt-BR" sz="3200" dirty="0">
                <a:latin typeface="Albertus Medium" panose="020E0602030304020304" pitchFamily="34" charset="0"/>
              </a:rPr>
              <a:t>não é uma quando celebra a Liturgia e outra quando seus membros a vivem: apenas aparece de outra maneira. O mesmo acontece com a sua missão. Ela não tem uma face voltada para Deus e outra voltada para os homens. </a:t>
            </a:r>
            <a:r>
              <a:rPr lang="pt-BR" sz="3200" dirty="0">
                <a:solidFill>
                  <a:srgbClr val="FF0000"/>
                </a:solidFill>
                <a:latin typeface="Albertus Medium" panose="020E0602030304020304" pitchFamily="34" charset="0"/>
              </a:rPr>
              <a:t>A sua missão nos últimos tempos é ser o </a:t>
            </a:r>
            <a:r>
              <a:rPr lang="pt-BR" sz="3200" dirty="0">
                <a:solidFill>
                  <a:srgbClr val="C00000"/>
                </a:solidFill>
                <a:latin typeface="Albertus Medium" panose="020E0602030304020304" pitchFamily="34" charset="0"/>
              </a:rPr>
              <a:t>rosto humano de Deus </a:t>
            </a:r>
            <a:r>
              <a:rPr lang="pt-BR" sz="3200" dirty="0">
                <a:latin typeface="Albertus Medium" panose="020E0602030304020304" pitchFamily="34" charset="0"/>
              </a:rPr>
              <a:t>onde os homens podem reconhecer aquele que procuram e, na mesma luz, o rosto dos homens que reflete a glória de Deus </a:t>
            </a:r>
            <a:r>
              <a:rPr lang="pt-BR" sz="2400" dirty="0" smtClean="0">
                <a:latin typeface="Albertus Medium" panose="020E0602030304020304" pitchFamily="34" charset="0"/>
              </a:rPr>
              <a:t>(2 </a:t>
            </a:r>
            <a:r>
              <a:rPr lang="pt-BR" sz="2400" dirty="0">
                <a:latin typeface="Albertus Medium" panose="020E0602030304020304" pitchFamily="34" charset="0"/>
              </a:rPr>
              <a:t>Cor 4,6</a:t>
            </a:r>
            <a:r>
              <a:rPr lang="pt-BR" sz="2400" dirty="0" smtClean="0">
                <a:latin typeface="Albertus Medium" panose="020E0602030304020304" pitchFamily="34" charset="0"/>
              </a:rPr>
              <a:t>)</a:t>
            </a:r>
            <a:r>
              <a:rPr lang="pt-BR" sz="3200" dirty="0" smtClean="0">
                <a:latin typeface="Albertus Medium" panose="020E0602030304020304" pitchFamily="34" charset="0"/>
              </a:rPr>
              <a:t>” </a:t>
            </a:r>
            <a:r>
              <a:rPr lang="pt-BR" sz="2400" dirty="0" smtClean="0">
                <a:latin typeface="Albertus Medium" panose="020E0602030304020304" pitchFamily="34" charset="0"/>
              </a:rPr>
              <a:t>(Jean Corbon)</a:t>
            </a:r>
            <a:endParaRPr lang="pt-BR" sz="2400" dirty="0">
              <a:latin typeface="Albertus Medium" panose="020E0602030304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422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0011" y="624110"/>
            <a:ext cx="9804601" cy="908476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LITURGIA E EVANGELIZAÇÃO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4552" y="1532586"/>
            <a:ext cx="10367493" cy="4507606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>
                <a:latin typeface="Albertus Medium" panose="020E0602030304020304" pitchFamily="34" charset="0"/>
              </a:rPr>
              <a:t>A obra da nova evangelização consiste em repropor ao coração e à mente... a beleza e a novidade perene do encontro com Cristo. </a:t>
            </a:r>
          </a:p>
          <a:p>
            <a:r>
              <a:rPr lang="pt-BR" sz="2800" dirty="0" smtClean="0">
                <a:solidFill>
                  <a:srgbClr val="FF0000"/>
                </a:solidFill>
                <a:latin typeface="Albertus Medium" panose="020E0602030304020304" pitchFamily="34" charset="0"/>
              </a:rPr>
              <a:t>A </a:t>
            </a:r>
            <a:r>
              <a:rPr lang="pt-BR" sz="2800" dirty="0">
                <a:solidFill>
                  <a:srgbClr val="FF0000"/>
                </a:solidFill>
                <a:latin typeface="Albertus Medium" panose="020E0602030304020304" pitchFamily="34" charset="0"/>
              </a:rPr>
              <a:t>beleza da fé deve resplandecer, sobretudo, nas ações da Sagrada Liturgia</a:t>
            </a:r>
            <a:r>
              <a:rPr lang="pt-BR" sz="2800" dirty="0">
                <a:latin typeface="Albertus Medium" panose="020E0602030304020304" pitchFamily="34" charset="0"/>
              </a:rPr>
              <a:t>, antes de tudo na </a:t>
            </a:r>
            <a:r>
              <a:rPr lang="pt-BR" sz="2800" dirty="0">
                <a:solidFill>
                  <a:srgbClr val="0070C0"/>
                </a:solidFill>
                <a:latin typeface="Albertus Medium" panose="020E0602030304020304" pitchFamily="34" charset="0"/>
              </a:rPr>
              <a:t>E</a:t>
            </a:r>
            <a:r>
              <a:rPr lang="pt-BR" sz="2800" dirty="0" smtClean="0">
                <a:solidFill>
                  <a:srgbClr val="0070C0"/>
                </a:solidFill>
                <a:latin typeface="Albertus Medium" panose="020E0602030304020304" pitchFamily="34" charset="0"/>
              </a:rPr>
              <a:t>ucaristia </a:t>
            </a:r>
            <a:r>
              <a:rPr lang="pt-BR" sz="2800" dirty="0">
                <a:solidFill>
                  <a:srgbClr val="0070C0"/>
                </a:solidFill>
                <a:latin typeface="Albertus Medium" panose="020E0602030304020304" pitchFamily="34" charset="0"/>
              </a:rPr>
              <a:t>dominical. </a:t>
            </a:r>
            <a:endParaRPr lang="pt-BR" sz="2800" dirty="0" smtClean="0">
              <a:solidFill>
                <a:srgbClr val="0070C0"/>
              </a:solidFill>
              <a:latin typeface="Albertus Medium" panose="020E0602030304020304" pitchFamily="34" charset="0"/>
            </a:endParaRPr>
          </a:p>
          <a:p>
            <a:r>
              <a:rPr lang="pt-BR" sz="2800" dirty="0">
                <a:latin typeface="Albertus Medium" panose="020E0602030304020304" pitchFamily="34" charset="0"/>
              </a:rPr>
              <a:t>N</a:t>
            </a:r>
            <a:r>
              <a:rPr lang="pt-BR" sz="2800" dirty="0" smtClean="0">
                <a:latin typeface="Albertus Medium" panose="020E0602030304020304" pitchFamily="34" charset="0"/>
              </a:rPr>
              <a:t>as </a:t>
            </a:r>
            <a:r>
              <a:rPr lang="pt-BR" sz="2800" dirty="0">
                <a:latin typeface="Albertus Medium" panose="020E0602030304020304" pitchFamily="34" charset="0"/>
              </a:rPr>
              <a:t>celebrações </a:t>
            </a:r>
            <a:r>
              <a:rPr lang="pt-BR" sz="2800" dirty="0" smtClean="0">
                <a:latin typeface="Albertus Medium" panose="020E0602030304020304" pitchFamily="34" charset="0"/>
              </a:rPr>
              <a:t>litúrgicas, </a:t>
            </a:r>
            <a:r>
              <a:rPr lang="pt-BR" sz="2800" dirty="0">
                <a:latin typeface="Albertus Medium" panose="020E0602030304020304" pitchFamily="34" charset="0"/>
              </a:rPr>
              <a:t>a Igreja revela </a:t>
            </a:r>
            <a:r>
              <a:rPr lang="pt-BR" sz="2800" dirty="0" smtClean="0">
                <a:latin typeface="Albertus Medium" panose="020E0602030304020304" pitchFamily="34" charset="0"/>
              </a:rPr>
              <a:t>o </a:t>
            </a:r>
            <a:r>
              <a:rPr lang="pt-BR" sz="2800" dirty="0">
                <a:latin typeface="Albertus Medium" panose="020E0602030304020304" pitchFamily="34" charset="0"/>
              </a:rPr>
              <a:t>seu rosto de </a:t>
            </a:r>
            <a:r>
              <a:rPr lang="pt-BR" sz="2800" b="1" dirty="0">
                <a:solidFill>
                  <a:srgbClr val="0070C0"/>
                </a:solidFill>
                <a:latin typeface="Albertus Medium" panose="020E0602030304020304" pitchFamily="34" charset="0"/>
              </a:rPr>
              <a:t>obra de Deus </a:t>
            </a:r>
            <a:r>
              <a:rPr lang="pt-BR" sz="2800" dirty="0">
                <a:latin typeface="Albertus Medium" panose="020E0602030304020304" pitchFamily="34" charset="0"/>
              </a:rPr>
              <a:t>e torna visível, com as palavras e os gestos, o significado do </a:t>
            </a:r>
            <a:r>
              <a:rPr lang="pt-BR" sz="2800" dirty="0" smtClean="0">
                <a:latin typeface="Albertus Medium" panose="020E0602030304020304" pitchFamily="34" charset="0"/>
              </a:rPr>
              <a:t>Evangelho.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6737949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349</TotalTime>
  <Words>1541</Words>
  <Application>Microsoft Office PowerPoint</Application>
  <PresentationFormat>Widescreen</PresentationFormat>
  <Paragraphs>51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Albertus Medium</vt:lpstr>
      <vt:lpstr>Albertus MT</vt:lpstr>
      <vt:lpstr>Arial</vt:lpstr>
      <vt:lpstr>Century Gothic</vt:lpstr>
      <vt:lpstr>Wingdings 3</vt:lpstr>
      <vt:lpstr>Cacho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  <vt:lpstr>LITURGIA E EVANGELIZAÇÃO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LITURGIA E EVANGELIZAÇÃO </dc:title>
  <dc:creator>Armando Bucciol</dc:creator>
  <cp:lastModifiedBy>Armando Bucciol</cp:lastModifiedBy>
  <cp:revision>37</cp:revision>
  <dcterms:created xsi:type="dcterms:W3CDTF">2019-10-23T18:11:23Z</dcterms:created>
  <dcterms:modified xsi:type="dcterms:W3CDTF">2021-09-16T10:50:44Z</dcterms:modified>
</cp:coreProperties>
</file>