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8293" y="2060620"/>
            <a:ext cx="9144000" cy="897718"/>
          </a:xfrm>
        </p:spPr>
        <p:txBody>
          <a:bodyPr>
            <a:noAutofit/>
          </a:bodyPr>
          <a:lstStyle/>
          <a:p>
            <a:pPr marL="269875">
              <a:lnSpc>
                <a:spcPct val="115000"/>
              </a:lnSpc>
              <a:spcAft>
                <a:spcPts val="400"/>
              </a:spcAft>
            </a:pPr>
            <a:r>
              <a:rPr lang="pt-BR" sz="7200" b="1" spc="-2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culto eucarístico</a:t>
            </a:r>
            <a:endParaRPr lang="pt-BR" sz="7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60869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Antique Olive Compact" panose="020B0904030504030204" pitchFamily="34" charset="0"/>
              </a:rPr>
              <a:t>Anotações</a:t>
            </a:r>
          </a:p>
          <a:p>
            <a:r>
              <a:rPr lang="pt-BR" sz="4000" b="1" dirty="0">
                <a:solidFill>
                  <a:srgbClr val="0070C0"/>
                </a:solidFill>
                <a:latin typeface="Antique Olive Compact" panose="020B0904030504030204" pitchFamily="34" charset="0"/>
              </a:rPr>
              <a:t>Arquidiocese de Santa Maria</a:t>
            </a:r>
          </a:p>
          <a:p>
            <a:r>
              <a:rPr lang="pt-BR" sz="4000" b="1" dirty="0">
                <a:solidFill>
                  <a:srgbClr val="0070C0"/>
                </a:solidFill>
                <a:latin typeface="Antique Olive Compact" panose="020B0904030504030204" pitchFamily="34" charset="0"/>
              </a:rPr>
              <a:t>13-15 de setembro de 2022 </a:t>
            </a:r>
          </a:p>
        </p:txBody>
      </p:sp>
    </p:spTree>
    <p:extLst>
      <p:ext uri="{BB962C8B-B14F-4D97-AF65-F5344CB8AC3E}">
        <p14:creationId xmlns:p14="http://schemas.microsoft.com/office/powerpoint/2010/main" val="196937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5468" y="889843"/>
            <a:ext cx="1063591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 Na celebração da Liturgia, como para a edificação da Igreja, atuam </a:t>
            </a:r>
            <a:r>
              <a:rPr lang="pt-BR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vários ministros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exercendo ministérios diferentes e complementares. </a:t>
            </a:r>
          </a:p>
          <a:p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Nessa construção, o </a:t>
            </a:r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presbítero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ligado ao bispo pelo sacramento da Ordem, em espírito de obediência e responsável colaboração - </a:t>
            </a:r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 a missão de garantir a comunhão eclesial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Da mesma forma, ele é chamado a construir, antes de tudo, a real vida de comunhão entre todos os membros da Igreja.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221657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0495" y="949185"/>
            <a:ext cx="10070432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400"/>
              </a:spcAft>
            </a:pP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A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spc="-1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iniciação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spc="-1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fé 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passa por uma </a:t>
            </a:r>
            <a:r>
              <a:rPr lang="pt-BR" sz="28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experiência eclesial 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lenta e exigente. Não basta uma catequese teórica; é preciso introduzir, aos poucos, na vida espiritual, </a:t>
            </a:r>
            <a:r>
              <a:rPr lang="pt-BR" sz="2800" b="1" spc="-1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ensinando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sz="28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orar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pt-BR" sz="2800" b="1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conhecer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Palavra, a </a:t>
            </a:r>
            <a:r>
              <a:rPr lang="pt-BR" sz="28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compreender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valor do </a:t>
            </a:r>
            <a:r>
              <a:rPr lang="pt-BR" sz="28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participar fielmente da Eucaristia 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 do </a:t>
            </a:r>
            <a:r>
              <a:rPr lang="pt-BR" sz="28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Culto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Comunidade eclesial, e </a:t>
            </a:r>
            <a:r>
              <a:rPr lang="pt-BR" sz="28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acolher / servir os outros 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através da escuta e colaboração, do diálogo e serviço.</a:t>
            </a:r>
            <a:endParaRPr lang="pt-B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50495" y="4235396"/>
            <a:ext cx="103110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e)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Favorecer a presença da Eucaristia nas Comunidades e melhorar a presença e atuação dos </a:t>
            </a:r>
            <a:r>
              <a:rPr lang="pt-BR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MESCEs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nas mesmas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para que a</a:t>
            </a:r>
            <a:r>
              <a:rPr lang="pt-BR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comunidade cristã viva da Eucaristia que celebra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24074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30178" y="565487"/>
            <a:ext cx="10599822" cy="528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269875" algn="just">
              <a:lnSpc>
                <a:spcPct val="115000"/>
              </a:lnSpc>
              <a:spcAft>
                <a:spcPts val="400"/>
              </a:spcAft>
            </a:pP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Estudo </a:t>
            </a:r>
            <a:r>
              <a:rPr lang="pt-BR" sz="3200" b="1" i="1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Comunidade de Comunidades: uma nova Paróquia </a:t>
            </a:r>
            <a:r>
              <a:rPr lang="pt-BR" sz="2400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(CNBB. </a:t>
            </a:r>
            <a:r>
              <a:rPr lang="pt-BR" sz="2400" i="1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Estudos</a:t>
            </a:r>
            <a:r>
              <a:rPr lang="pt-BR" sz="2400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104, n. 80) </a:t>
            </a: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encontramos o </a:t>
            </a:r>
            <a:r>
              <a:rPr lang="pt-BR" sz="3200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pedido</a:t>
            </a: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t-BR" sz="2800" dirty="0">
              <a:latin typeface="Albertus Medium" panose="020E06020303040203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600"/>
              </a:spcAft>
            </a:pPr>
            <a:r>
              <a:rPr lang="pt-BR" sz="2800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“Propiciar que a celebração eucarística seja compreendida como um real encontro de Cristo com sua comunidade reunida. </a:t>
            </a:r>
            <a:r>
              <a:rPr lang="pt-BR" sz="2800" b="1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Cuidar da beleza da liturgia </a:t>
            </a:r>
            <a:r>
              <a:rPr lang="pt-BR" sz="2800" b="1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</a:t>
            </a:r>
            <a:r>
              <a:rPr lang="pt-BR" sz="2800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ficar atento aos cânticos, aos símbolos e aos ritos dos sacramentos. </a:t>
            </a:r>
          </a:p>
          <a:p>
            <a:pPr marL="457200" algn="just">
              <a:lnSpc>
                <a:spcPct val="115000"/>
              </a:lnSpc>
              <a:spcAft>
                <a:spcPts val="600"/>
              </a:spcAft>
            </a:pPr>
            <a:r>
              <a:rPr lang="pt-BR" sz="2800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celebrações litúrgicas favoreçam a linguagem do </a:t>
            </a:r>
            <a:r>
              <a:rPr lang="pt-BR" sz="2800" i="1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Mistério</a:t>
            </a:r>
            <a:r>
              <a:rPr lang="pt-BR" sz="2800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que implica não exceder nas falas, explicações e comentários. Tal função mistagógica da liturgia haverá de se dar pela </a:t>
            </a:r>
            <a:r>
              <a:rPr lang="pt-BR" sz="2800" b="1" i="1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escuta</a:t>
            </a:r>
            <a:r>
              <a:rPr lang="pt-BR" sz="2800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Palavra de Deus</a:t>
            </a:r>
            <a:r>
              <a:rPr lang="pt-BR" sz="2800" dirty="0">
                <a:latin typeface="Albertus Medium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pt-BR" sz="2800" dirty="0">
              <a:effectLst/>
              <a:latin typeface="Albertus Medium" panose="020E06020303040203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79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127" y="455912"/>
            <a:ext cx="10515600" cy="651671"/>
          </a:xfrm>
        </p:spPr>
        <p:txBody>
          <a:bodyPr>
            <a:normAutofit fontScale="90000"/>
          </a:bodyPr>
          <a:lstStyle/>
          <a:p>
            <a:pPr algn="ctr"/>
            <a:r>
              <a:rPr lang="pt-BR" cap="all" dirty="0">
                <a:solidFill>
                  <a:srgbClr val="0070C0"/>
                </a:solidFill>
                <a:latin typeface="Arial Rounded MT Bold" panose="020F0704030504030204" pitchFamily="34" charset="0"/>
              </a:rPr>
              <a:t>Adoração e piedade eucarística</a:t>
            </a:r>
            <a:endParaRPr lang="pt-BR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5127" y="1326524"/>
            <a:ext cx="10515600" cy="4853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dirty="0">
                <a:latin typeface="Albertus MT" panose="020E0602030304020304" pitchFamily="34" charset="0"/>
              </a:rPr>
              <a:t>Não existe nenhuma contradição ou contrariedade entre a Eucaristia celebrada e o ato de adorar; </a:t>
            </a:r>
            <a:r>
              <a:rPr lang="pt-BR" sz="3600" b="1" dirty="0">
                <a:solidFill>
                  <a:srgbClr val="0070C0"/>
                </a:solidFill>
                <a:latin typeface="Albertus MT" panose="020E0602030304020304" pitchFamily="34" charset="0"/>
              </a:rPr>
              <a:t>adoração e celebração eucarística vivem uma relação intrínseca e indispensável</a:t>
            </a:r>
            <a:r>
              <a:rPr lang="pt-BR" sz="3600" dirty="0">
                <a:latin typeface="Albertus MT" panose="020E06020303040203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pt-BR" sz="3600" dirty="0">
                <a:solidFill>
                  <a:srgbClr val="C00000"/>
                </a:solidFill>
                <a:latin typeface="Albertus MT" panose="020E0602030304020304" pitchFamily="34" charset="0"/>
              </a:rPr>
              <a:t>O cristão deve viver a adoração como prolongamento da Eucaristia celebrada</a:t>
            </a:r>
            <a:r>
              <a:rPr lang="pt-BR" sz="3600" dirty="0">
                <a:latin typeface="Albertus MT" panose="020E06020303040203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pt-BR" sz="3600" dirty="0">
                <a:latin typeface="Albertus MT" panose="020E0602030304020304" pitchFamily="34" charset="0"/>
              </a:rPr>
              <a:t> Reconhecer a presença de Cristo no pão consagrado é atitude somente capaz a partir da adoração.</a:t>
            </a:r>
          </a:p>
        </p:txBody>
      </p:sp>
    </p:spTree>
    <p:extLst>
      <p:ext uri="{BB962C8B-B14F-4D97-AF65-F5344CB8AC3E}">
        <p14:creationId xmlns:p14="http://schemas.microsoft.com/office/powerpoint/2010/main" val="3601875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cap="all" dirty="0">
                <a:solidFill>
                  <a:srgbClr val="0070C0"/>
                </a:solidFill>
                <a:latin typeface="Arial Rounded MT Bold" panose="020F0704030504030204" pitchFamily="34" charset="0"/>
              </a:rPr>
              <a:t>Adoração e piedade eucarística</a:t>
            </a:r>
            <a:endParaRPr lang="pt-BR" sz="40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1065" y="1481070"/>
            <a:ext cx="10729662" cy="4699067"/>
          </a:xfrm>
        </p:spPr>
        <p:txBody>
          <a:bodyPr/>
          <a:lstStyle/>
          <a:p>
            <a:pPr marL="0" indent="0" algn="ctr">
              <a:buNone/>
            </a:pPr>
            <a:r>
              <a:rPr lang="pt-BR" sz="4000" dirty="0">
                <a:solidFill>
                  <a:srgbClr val="C00000"/>
                </a:solidFill>
                <a:latin typeface="Albertus Medium" panose="020E0602030304020304" pitchFamily="34" charset="0"/>
              </a:rPr>
              <a:t>A adoração nos torna capazes de aprofundar os sentimentos de Jesus, </a:t>
            </a:r>
            <a:r>
              <a:rPr lang="pt-BR" sz="4000" dirty="0">
                <a:latin typeface="Albertus Medium" panose="020E0602030304020304" pitchFamily="34" charset="0"/>
              </a:rPr>
              <a:t>faz-nos participar mais intensamente na missão de Cristo.</a:t>
            </a:r>
          </a:p>
          <a:p>
            <a:pPr marL="0" indent="0" algn="ctr">
              <a:buNone/>
            </a:pPr>
            <a:r>
              <a:rPr lang="pt-BR" sz="4000" dirty="0">
                <a:latin typeface="Albertus Medium" panose="020E0602030304020304" pitchFamily="34" charset="0"/>
              </a:rPr>
              <a:t>A fé nos faz ajoelhar e dizer: </a:t>
            </a:r>
            <a:r>
              <a:rPr lang="pt-BR" sz="4000" b="1" dirty="0">
                <a:solidFill>
                  <a:srgbClr val="FF0000"/>
                </a:solidFill>
                <a:latin typeface="Albertus Medium" panose="020E0602030304020304" pitchFamily="34" charset="0"/>
              </a:rPr>
              <a:t>eu creio</a:t>
            </a:r>
            <a:r>
              <a:rPr lang="pt-BR" sz="4000" dirty="0">
                <a:latin typeface="Albertus Medium" panose="020E0602030304020304" pitchFamily="34" charset="0"/>
              </a:rPr>
              <a:t>, enquanto </a:t>
            </a:r>
            <a:r>
              <a:rPr lang="pt-BR" sz="4000" dirty="0">
                <a:solidFill>
                  <a:srgbClr val="C00000"/>
                </a:solidFill>
                <a:latin typeface="Albertus Medium" panose="020E0602030304020304" pitchFamily="34" charset="0"/>
              </a:rPr>
              <a:t>contemplamos o seu mistério de amor</a:t>
            </a:r>
            <a:r>
              <a:rPr lang="pt-BR" sz="4000" dirty="0">
                <a:latin typeface="Albertus Medium" panose="020E0602030304020304" pitchFamily="34" charset="0"/>
              </a:rPr>
              <a:t> que se doa em alimento santo, e que nos sustenta nas estradas da vida.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6976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728944"/>
          </a:xfrm>
        </p:spPr>
        <p:txBody>
          <a:bodyPr>
            <a:normAutofit/>
          </a:bodyPr>
          <a:lstStyle/>
          <a:p>
            <a:pPr algn="ctr"/>
            <a:r>
              <a:rPr lang="pt-BR" sz="4000" cap="all" dirty="0">
                <a:solidFill>
                  <a:srgbClr val="0070C0"/>
                </a:solidFill>
                <a:latin typeface="Arial Rounded MT Bold" panose="020F0704030504030204" pitchFamily="34" charset="0"/>
              </a:rPr>
              <a:t>Adoração e piedade eucarística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5127" y="1287888"/>
            <a:ext cx="10515600" cy="4892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>
                <a:solidFill>
                  <a:srgbClr val="C00000"/>
                </a:solidFill>
                <a:latin typeface="Albertus MT" panose="020E0602030304020304" pitchFamily="34" charset="0"/>
              </a:rPr>
              <a:t>A adoração não substitui a participação no banquete eucarístico</a:t>
            </a:r>
            <a:r>
              <a:rPr lang="pt-BR" sz="4000" dirty="0">
                <a:latin typeface="Albertus MT" panose="020E0602030304020304" pitchFamily="34" charset="0"/>
              </a:rPr>
              <a:t>, ao contrário, deve reforçar e incentivar na compreensão e vivência do Mistério celebrado.</a:t>
            </a:r>
          </a:p>
          <a:p>
            <a:pPr marL="0" indent="0" algn="ctr">
              <a:buNone/>
            </a:pPr>
            <a:r>
              <a:rPr lang="pt-BR" sz="4000" dirty="0">
                <a:latin typeface="Albertus MT" panose="020E0602030304020304" pitchFamily="34" charset="0"/>
              </a:rPr>
              <a:t>O Papa Bento XVI recordou que </a:t>
            </a:r>
            <a:r>
              <a:rPr lang="pt-BR" sz="4000" b="1" dirty="0">
                <a:latin typeface="Albertus MT" panose="020E0602030304020304" pitchFamily="34" charset="0"/>
              </a:rPr>
              <a:t>a celebração eucarística</a:t>
            </a:r>
            <a:r>
              <a:rPr lang="pt-BR" sz="4000" dirty="0">
                <a:latin typeface="Albertus MT" panose="020E0602030304020304" pitchFamily="34" charset="0"/>
              </a:rPr>
              <a:t> é o maior ato de adoração da Igreja; nessa prolongamos tudo que foi feito naquela. </a:t>
            </a:r>
          </a:p>
          <a:p>
            <a:endParaRPr lang="pt-BR" sz="4000" dirty="0">
              <a:latin typeface="Albertus MT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95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0890" y="573110"/>
            <a:ext cx="105156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cap="all" dirty="0">
                <a:solidFill>
                  <a:srgbClr val="0070C0"/>
                </a:solidFill>
                <a:latin typeface="Arial Rounded MT Bold" panose="020F0704030504030204" pitchFamily="34" charset="0"/>
              </a:rPr>
              <a:t>Adoração e piedade eucarística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5510" y="1300766"/>
            <a:ext cx="10740980" cy="4984124"/>
          </a:xfrm>
        </p:spPr>
        <p:txBody>
          <a:bodyPr>
            <a:noAutofit/>
          </a:bodyPr>
          <a:lstStyle/>
          <a:p>
            <a:r>
              <a:rPr lang="pt-BR" sz="4000" dirty="0">
                <a:latin typeface="Albertus Medium" panose="020E0602030304020304" pitchFamily="34" charset="0"/>
              </a:rPr>
              <a:t>Somos convidados a </a:t>
            </a:r>
            <a:r>
              <a:rPr lang="pt-BR" sz="4000" dirty="0">
                <a:solidFill>
                  <a:srgbClr val="C00000"/>
                </a:solidFill>
                <a:latin typeface="Albertus Medium" panose="020E0602030304020304" pitchFamily="34" charset="0"/>
              </a:rPr>
              <a:t>permanecer em atitude constante de adoração</a:t>
            </a:r>
            <a:r>
              <a:rPr lang="pt-BR" sz="4000" dirty="0">
                <a:latin typeface="Albertus Medium" panose="020E0602030304020304" pitchFamily="34" charset="0"/>
              </a:rPr>
              <a:t>. </a:t>
            </a:r>
          </a:p>
          <a:p>
            <a:r>
              <a:rPr lang="pt-BR" sz="4000" dirty="0">
                <a:latin typeface="Albertus Medium" panose="020E0602030304020304" pitchFamily="34" charset="0"/>
              </a:rPr>
              <a:t>Adoração que é </a:t>
            </a:r>
            <a:r>
              <a:rPr lang="pt-BR" sz="4000" dirty="0">
                <a:solidFill>
                  <a:srgbClr val="C00000"/>
                </a:solidFill>
                <a:latin typeface="Albertus Medium" panose="020E0602030304020304" pitchFamily="34" charset="0"/>
              </a:rPr>
              <a:t>reconhecimento de Jesus </a:t>
            </a:r>
            <a:r>
              <a:rPr lang="pt-BR" sz="4000" dirty="0">
                <a:latin typeface="Albertus Medium" panose="020E0602030304020304" pitchFamily="34" charset="0"/>
              </a:rPr>
              <a:t>como nosso Redentor e Salvador. </a:t>
            </a:r>
          </a:p>
          <a:p>
            <a:r>
              <a:rPr lang="pt-BR" sz="4000" dirty="0">
                <a:latin typeface="Albertus Medium" panose="020E0602030304020304" pitchFamily="34" charset="0"/>
              </a:rPr>
              <a:t>Adoração que é </a:t>
            </a:r>
            <a:r>
              <a:rPr lang="pt-BR" sz="4000" dirty="0">
                <a:solidFill>
                  <a:srgbClr val="C00000"/>
                </a:solidFill>
                <a:latin typeface="Albertus Medium" panose="020E0602030304020304" pitchFamily="34" charset="0"/>
              </a:rPr>
              <a:t>desejo de santidade</a:t>
            </a:r>
            <a:r>
              <a:rPr lang="pt-BR" sz="4000" dirty="0">
                <a:latin typeface="Albertus Medium" panose="020E0602030304020304" pitchFamily="34" charset="0"/>
              </a:rPr>
              <a:t>. </a:t>
            </a:r>
          </a:p>
          <a:p>
            <a:r>
              <a:rPr lang="pt-BR" sz="4000" dirty="0">
                <a:latin typeface="Albertus Medium" panose="020E0602030304020304" pitchFamily="34" charset="0"/>
              </a:rPr>
              <a:t>Adoração que é </a:t>
            </a:r>
            <a:r>
              <a:rPr lang="pt-BR" sz="4000" dirty="0">
                <a:solidFill>
                  <a:srgbClr val="C00000"/>
                </a:solidFill>
                <a:latin typeface="Albertus Medium" panose="020E0602030304020304" pitchFamily="34" charset="0"/>
              </a:rPr>
              <a:t>busca de fraternidade</a:t>
            </a:r>
            <a:r>
              <a:rPr lang="pt-BR" sz="4000" dirty="0">
                <a:latin typeface="Albertus Medium" panose="020E0602030304020304" pitchFamily="34" charset="0"/>
              </a:rPr>
              <a:t>. </a:t>
            </a:r>
          </a:p>
          <a:p>
            <a:r>
              <a:rPr lang="pt-BR" sz="4000" dirty="0">
                <a:latin typeface="Albertus Medium" panose="020E0602030304020304" pitchFamily="34" charset="0"/>
              </a:rPr>
              <a:t>Ela supera qualquer  manifestação fanática e exagerada, fruto do histerismo humano. </a:t>
            </a:r>
          </a:p>
        </p:txBody>
      </p:sp>
    </p:spTree>
    <p:extLst>
      <p:ext uri="{BB962C8B-B14F-4D97-AF65-F5344CB8AC3E}">
        <p14:creationId xmlns:p14="http://schemas.microsoft.com/office/powerpoint/2010/main" val="3539609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54225"/>
            <a:ext cx="10515600" cy="625913"/>
          </a:xfrm>
        </p:spPr>
        <p:txBody>
          <a:bodyPr>
            <a:normAutofit/>
          </a:bodyPr>
          <a:lstStyle/>
          <a:p>
            <a:pPr algn="ctr"/>
            <a:r>
              <a:rPr lang="pt-BR" sz="3600" cap="all" dirty="0">
                <a:solidFill>
                  <a:srgbClr val="0070C0"/>
                </a:solidFill>
                <a:latin typeface="Arial Rounded MT Bold" panose="020F0704030504030204" pitchFamily="34" charset="0"/>
              </a:rPr>
              <a:t>Adoração e piedade eucarística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9217" y="1326525"/>
            <a:ext cx="10515600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dirty="0">
                <a:solidFill>
                  <a:srgbClr val="FF0000"/>
                </a:solidFill>
                <a:latin typeface="Albertus MT" panose="020E0602030304020304" pitchFamily="34" charset="0"/>
              </a:rPr>
              <a:t>Adorar </a:t>
            </a:r>
            <a:r>
              <a:rPr lang="pt-BR" sz="4400" i="1" dirty="0">
                <a:solidFill>
                  <a:srgbClr val="FF0000"/>
                </a:solidFill>
                <a:latin typeface="Albertus MT" panose="020E0602030304020304" pitchFamily="34" charset="0"/>
              </a:rPr>
              <a:t>em Espírito e Verdade</a:t>
            </a:r>
            <a:r>
              <a:rPr lang="pt-BR" sz="4400" dirty="0">
                <a:solidFill>
                  <a:srgbClr val="FF0000"/>
                </a:solidFill>
                <a:latin typeface="Albertus MT" panose="020E0602030304020304" pitchFamily="34" charset="0"/>
              </a:rPr>
              <a:t> </a:t>
            </a:r>
            <a:r>
              <a:rPr lang="pt-BR" sz="4400" dirty="0">
                <a:latin typeface="Albertus MT" panose="020E0602030304020304" pitchFamily="34" charset="0"/>
              </a:rPr>
              <a:t>é entregar-se com amor e confiança às palavras e ações de Cristo. </a:t>
            </a:r>
          </a:p>
          <a:p>
            <a:pPr marL="0" indent="0" algn="ctr">
              <a:buNone/>
            </a:pPr>
            <a:r>
              <a:rPr lang="pt-BR" sz="4400" dirty="0">
                <a:latin typeface="Albertus MT" panose="020E0602030304020304" pitchFamily="34" charset="0"/>
              </a:rPr>
              <a:t>É crescer na certeza de que </a:t>
            </a:r>
            <a:r>
              <a:rPr lang="pt-BR" sz="4400" dirty="0">
                <a:solidFill>
                  <a:srgbClr val="FF0000"/>
                </a:solidFill>
                <a:latin typeface="Albertus MT" panose="020E0602030304020304" pitchFamily="34" charset="0"/>
              </a:rPr>
              <a:t>Jesus caminha ao nosso lado</a:t>
            </a:r>
            <a:r>
              <a:rPr lang="pt-BR" sz="4400" dirty="0">
                <a:latin typeface="Albertus MT" panose="020E0602030304020304" pitchFamily="34" charset="0"/>
              </a:rPr>
              <a:t>, e nos chama a viver em união e amizade com Deus e com o próximo.</a:t>
            </a:r>
          </a:p>
        </p:txBody>
      </p:sp>
    </p:spTree>
    <p:extLst>
      <p:ext uri="{BB962C8B-B14F-4D97-AF65-F5344CB8AC3E}">
        <p14:creationId xmlns:p14="http://schemas.microsoft.com/office/powerpoint/2010/main" val="3225224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9854" y="868487"/>
            <a:ext cx="10911446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270510" algn="just">
              <a:lnSpc>
                <a:spcPct val="110000"/>
              </a:lnSpc>
              <a:spcAft>
                <a:spcPts val="600"/>
              </a:spcAft>
            </a:pP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Papa Bento XVI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escreveu: “Bispos, presbíteros e diáconos devem considerar a celebração como seu dever principal”, porque “todos os sacramentos, como, aliás, todos os ministérios, estão estreitamente unidos à sagrada Eucaristia e para ela se ordenam”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(SaCa 16; cf. PO 5).</a:t>
            </a:r>
            <a:endParaRPr lang="pt-B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81547" y="3152938"/>
            <a:ext cx="10364459" cy="2617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269875" algn="ctr">
              <a:lnSpc>
                <a:spcPct val="115000"/>
              </a:lnSpc>
              <a:spcAft>
                <a:spcPts val="600"/>
              </a:spcAft>
            </a:pP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Termino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um pensamento </a:t>
            </a:r>
            <a:r>
              <a:rPr lang="pt-B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liturgista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Goffredo </a:t>
            </a: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Boselli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73050" indent="-6350" algn="just">
              <a:lnSpc>
                <a:spcPct val="115000"/>
              </a:lnSpc>
              <a:spcAft>
                <a:spcPts val="600"/>
              </a:spcAft>
              <a:tabLst>
                <a:tab pos="355600" algn="l"/>
              </a:tabLst>
            </a:pPr>
            <a:r>
              <a:rPr lang="pt-BR" sz="2800" dirty="0">
                <a:latin typeface="Albertus MT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 Igreja de amanhã ou será litúrgica ou não será plenamente ela mesma; ou redescobrirá </a:t>
            </a:r>
            <a:r>
              <a:rPr lang="pt-BR" sz="2800" b="1" dirty="0">
                <a:latin typeface="Albertus MT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primazia da ação de Deus</a:t>
            </a:r>
            <a:r>
              <a:rPr lang="pt-BR" sz="2800" dirty="0">
                <a:latin typeface="Albertus MT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é </a:t>
            </a:r>
            <a:r>
              <a:rPr lang="pt-BR" sz="2800" b="1" dirty="0">
                <a:solidFill>
                  <a:srgbClr val="FF0000"/>
                </a:solidFill>
                <a:latin typeface="Albertus MT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primazia da escuta de sua Palavra e primazia da celebração da fé, </a:t>
            </a:r>
            <a:r>
              <a:rPr lang="pt-BR" sz="2800" dirty="0">
                <a:latin typeface="Albertus MT" panose="020E06020303040203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 então arriscará perder alguma coisa de essencial”.</a:t>
            </a:r>
          </a:p>
        </p:txBody>
      </p:sp>
    </p:spTree>
    <p:extLst>
      <p:ext uri="{BB962C8B-B14F-4D97-AF65-F5344CB8AC3E}">
        <p14:creationId xmlns:p14="http://schemas.microsoft.com/office/powerpoint/2010/main" val="228350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61621" y="551321"/>
            <a:ext cx="10564971" cy="5755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algn="just">
              <a:lnSpc>
                <a:spcPct val="105000"/>
              </a:lnSpc>
            </a:pP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A </a:t>
            </a:r>
            <a:r>
              <a:rPr lang="pt-BR" sz="3200" b="1" i="1" dirty="0">
                <a:latin typeface="Albertus Medium" panose="020E0602030304020304" pitchFamily="34" charset="0"/>
                <a:ea typeface="Times New Roman" panose="02020603050405020304" pitchFamily="18" charset="0"/>
              </a:rPr>
              <a:t>origem e a fonte </a:t>
            </a: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da </a:t>
            </a:r>
            <a:r>
              <a:rPr lang="pt-BR" sz="3200" b="1" i="1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adoração eucarística </a:t>
            </a: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é a Eucaristia celebrada; ela é como </a:t>
            </a:r>
            <a:r>
              <a:rPr lang="pt-BR" sz="3200" i="1" dirty="0">
                <a:latin typeface="Albertus Medium" panose="020E0602030304020304" pitchFamily="34" charset="0"/>
                <a:ea typeface="Times New Roman" panose="02020603050405020304" pitchFamily="18" charset="0"/>
              </a:rPr>
              <a:t>a extensão da graça do sacrifício</a:t>
            </a: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 </a:t>
            </a:r>
            <a:r>
              <a:rPr lang="pt-BR" sz="2400" dirty="0">
                <a:latin typeface="Albertus Medium" panose="020E0602030304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(PAULO VI: Carta Encíclica </a:t>
            </a:r>
            <a:r>
              <a:rPr lang="pt-BR" sz="2400" i="1" dirty="0" err="1">
                <a:latin typeface="Albertus Medium" panose="020E0602030304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Eucharisticum</a:t>
            </a:r>
            <a:r>
              <a:rPr lang="pt-BR" sz="2400" i="1" dirty="0">
                <a:latin typeface="Albertus Medium" panose="020E0602030304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i="1" dirty="0" err="1">
                <a:latin typeface="Albertus Medium" panose="020E0602030304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Mysterium</a:t>
            </a:r>
            <a:r>
              <a:rPr lang="pt-BR" sz="2400" dirty="0">
                <a:latin typeface="Albertus Medium" panose="020E0602030304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3e – g).</a:t>
            </a:r>
            <a:endParaRPr lang="pt-BR" sz="3600" dirty="0">
              <a:latin typeface="Albertus Medium" panose="020E0602030304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05000"/>
              </a:lnSpc>
            </a:pP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Desde antigamente, a Eucaristia foi guardada para ser levada aos doentes e aos que, por sérias razões, não tinham participado da celebração. Com o tempo, nasceram e cresceram diferentes devoções à divina Eucaristia, entre elas, destaque especial recebeu </a:t>
            </a:r>
            <a:r>
              <a:rPr lang="pt-BR" sz="3200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a </a:t>
            </a:r>
            <a:r>
              <a:rPr lang="pt-BR" sz="3200" b="1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adoração</a:t>
            </a:r>
            <a:r>
              <a:rPr lang="pt-BR" sz="3200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, silenciosa e pessoal ou pública e solene</a:t>
            </a: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. “É uma liturgia do coração, que prolonga o que juntos celebramos na Eucaristia” (A. </a:t>
            </a:r>
            <a:r>
              <a:rPr lang="pt-BR" sz="3200" dirty="0" err="1">
                <a:latin typeface="Albertus Medium" panose="020E0602030304020304" pitchFamily="34" charset="0"/>
                <a:ea typeface="Times New Roman" panose="02020603050405020304" pitchFamily="18" charset="0"/>
              </a:rPr>
              <a:t>Grün</a:t>
            </a: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).</a:t>
            </a:r>
            <a:r>
              <a:rPr lang="pt-BR" sz="3200" dirty="0">
                <a:latin typeface="Albertus Medium" panose="020E06020303040203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902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21217" y="445795"/>
            <a:ext cx="10406129" cy="5529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10000"/>
              </a:lnSpc>
              <a:spcAft>
                <a:spcPts val="400"/>
              </a:spcAft>
            </a:pPr>
            <a:r>
              <a:rPr lang="pt-BR" sz="3200" b="1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Adoração</a:t>
            </a:r>
            <a:r>
              <a:rPr lang="pt-BR" sz="3200" b="1" dirty="0">
                <a:latin typeface="Albertus Medium" panose="020E0602030304020304" pitchFamily="34" charset="0"/>
                <a:ea typeface="Times New Roman" panose="02020603050405020304" pitchFamily="18" charset="0"/>
              </a:rPr>
              <a:t> significa:</a:t>
            </a: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 “eu contemplo a hóstia e creio que nela é Jesus que continua sua presença de amor no meio dos seus irmãos e irmãs. </a:t>
            </a:r>
            <a:r>
              <a:rPr lang="pt-BR" sz="3200" b="1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Acredito</a:t>
            </a: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 que, naquele pão, é o Cristo todo que se faz presente e que a transformação da matéria envolve o mundo inteiro. </a:t>
            </a:r>
          </a:p>
          <a:p>
            <a:pPr indent="270510" algn="just">
              <a:lnSpc>
                <a:spcPct val="110000"/>
              </a:lnSpc>
              <a:spcAft>
                <a:spcPts val="400"/>
              </a:spcAft>
            </a:pP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No divino amor que esse Pão manifesta, podemos mergulhar as nossas vidas, suas preocupações e alegrias, apresentar nossos pedidos, na certeza de que </a:t>
            </a:r>
            <a:r>
              <a:rPr lang="pt-BR" sz="3200" b="1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Ele está no meio de nós</a:t>
            </a: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, e continua aquela presença que aconteceu na entrega originária da Eucaristia.</a:t>
            </a:r>
            <a:endParaRPr lang="pt-BR" sz="3200" dirty="0">
              <a:effectLst/>
              <a:latin typeface="Albertus Medium" panose="020E06020303040203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8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68945" y="340976"/>
            <a:ext cx="93758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spc="-2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 </a:t>
            </a:r>
            <a:r>
              <a:rPr lang="pt-BR" sz="3200" b="1" spc="-2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adoração</a:t>
            </a:r>
            <a:r>
              <a:rPr lang="pt-BR" sz="32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somos convidados a abrir nosso ser para que o Senhor o transforme e penetre até às células mais íntimas, e nos possuir com seu amor.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940158" y="1910636"/>
            <a:ext cx="10625070" cy="44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ctr">
              <a:lnSpc>
                <a:spcPct val="110000"/>
              </a:lnSpc>
            </a:pP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Ainda o Papa São Paulo VI escrevia: </a:t>
            </a:r>
          </a:p>
          <a:p>
            <a:pPr algn="just">
              <a:spcAft>
                <a:spcPts val="400"/>
              </a:spcAft>
            </a:pPr>
            <a:r>
              <a:rPr lang="pt-BR" sz="28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“A piedade que impele os cristãos a se prostrar junto à santa Eucaristia, os atrai para participarem mais profundamente do mistério pascal... Permanecendo junto de Cristo Senhor, eles gozam de sua íntima familiaridade e diante dele abrem seu coração por si mesmos, seus entes queridos, oram pela paz e a salvação do mundo. Oferecendo toda a sua vida com Cristo ao Pai no Espírito Santo, alcançam por esse admirável intercâmbio, um aumento de fé, de esperança e de caridade</a:t>
            </a:r>
            <a:r>
              <a:rPr lang="pt-BR" sz="3200" dirty="0">
                <a:latin typeface="Albertus Medium" panose="020E0602030304020304" pitchFamily="34" charset="0"/>
                <a:ea typeface="Times New Roman" panose="02020603050405020304" pitchFamily="18" charset="0"/>
              </a:rPr>
              <a:t>”</a:t>
            </a:r>
            <a:r>
              <a:rPr lang="pt-BR" sz="2000" dirty="0">
                <a:latin typeface="Albertus Medium" panose="020E0602030304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(PAULO VI. Carta Encíclica </a:t>
            </a:r>
            <a:r>
              <a:rPr lang="pt-BR" sz="2000" i="1" dirty="0" err="1">
                <a:latin typeface="Albertus Medium" panose="020E0602030304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Eucharisticum</a:t>
            </a:r>
            <a:r>
              <a:rPr lang="pt-BR" sz="2000" i="1" dirty="0">
                <a:latin typeface="Albertus Medium" panose="020E0602030304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i="1" dirty="0" err="1">
                <a:latin typeface="Albertus Medium" panose="020E0602030304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Mysterium</a:t>
            </a:r>
            <a:r>
              <a:rPr lang="pt-BR" sz="2000" i="1" dirty="0">
                <a:latin typeface="Albertus Medium" panose="020E0602030304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t-BR" sz="2000" dirty="0">
                <a:latin typeface="Albertus Medium" panose="020E0602030304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50).</a:t>
            </a:r>
            <a:endParaRPr lang="pt-BR" sz="2000" dirty="0">
              <a:effectLst/>
              <a:latin typeface="Albertus Medium" panose="020E0602030304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20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2580" y="807415"/>
            <a:ext cx="1031597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40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Exortação sobre a Eucaristia, </a:t>
            </a:r>
            <a:r>
              <a:rPr lang="pt-BR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Sacramentum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Caritatis,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Papa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Bento XVI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destaca que o</a:t>
            </a:r>
            <a:r>
              <a:rPr lang="pt-BR" sz="3200" dirty="0">
                <a:solidFill>
                  <a:srgbClr val="00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 ato de adoração fora da Santa Missa </a:t>
            </a:r>
            <a:r>
              <a:rPr lang="pt-BR" sz="3200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prolonga e intensifica</a:t>
            </a:r>
            <a:r>
              <a:rPr lang="pt-BR" sz="3200" dirty="0">
                <a:solidFill>
                  <a:srgbClr val="00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 aquilo que se fez na própria celebração litúrgica. Com efeito, “somente na adoração pode maturar um acolhimento profundo e verdadeiro. Precisamente neste ato pessoal de encontro com o Senhor, </a:t>
            </a:r>
            <a:r>
              <a:rPr lang="pt-BR" sz="3200" u="sng" dirty="0">
                <a:solidFill>
                  <a:srgbClr val="00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amadurece depois também a missão social, que está encerrada na Eucaristia </a:t>
            </a:r>
            <a:r>
              <a:rPr lang="pt-BR" sz="3200" dirty="0">
                <a:solidFill>
                  <a:srgbClr val="00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e deseja </a:t>
            </a:r>
            <a:r>
              <a:rPr lang="pt-BR" sz="3200" u="sng" dirty="0">
                <a:solidFill>
                  <a:srgbClr val="00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romper as barreiras</a:t>
            </a:r>
            <a:r>
              <a:rPr lang="pt-BR" sz="3200" dirty="0">
                <a:solidFill>
                  <a:srgbClr val="00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 não apenas entre o Senhor e nós mesmos, mas também, e, sobretudo, as barreiras que </a:t>
            </a:r>
            <a:r>
              <a:rPr lang="pt-BR" sz="3200" u="sng" dirty="0">
                <a:solidFill>
                  <a:srgbClr val="00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nos separam uns dos outros</a:t>
            </a:r>
            <a:r>
              <a:rPr lang="pt-BR" sz="3200" dirty="0">
                <a:solidFill>
                  <a:srgbClr val="00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”</a:t>
            </a:r>
            <a:r>
              <a:rPr lang="pt-BR" sz="2800" dirty="0">
                <a:solidFill>
                  <a:srgbClr val="00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SaCa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66 ). </a:t>
            </a:r>
            <a:endParaRPr lang="pt-BR" sz="3600" dirty="0">
              <a:effectLst/>
              <a:latin typeface="Albertus Medium" panose="020E06020303040203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5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65914" y="1056068"/>
            <a:ext cx="104576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O Papa </a:t>
            </a:r>
            <a:r>
              <a:rPr lang="pt-BR" sz="3600" b="1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recomenda</a:t>
            </a:r>
            <a:r>
              <a:rPr lang="pt-BR" sz="3600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 “vivamente aos pastores da Igreja e ao povo de Deus a </a:t>
            </a:r>
            <a:r>
              <a:rPr lang="pt-BR" sz="3600" u="sng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prática da adoração eucarística</a:t>
            </a:r>
            <a:r>
              <a:rPr lang="pt-BR" sz="3600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 tanto pessoal como comunitária”.</a:t>
            </a:r>
            <a:r>
              <a:rPr lang="pt-BR" sz="3600" b="1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pt-BR" sz="3600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Para isso, </a:t>
            </a:r>
            <a:r>
              <a:rPr lang="pt-BR" sz="3600" b="1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exorta</a:t>
            </a:r>
            <a:r>
              <a:rPr lang="pt-BR" sz="3600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 a fazer uma </a:t>
            </a:r>
            <a:r>
              <a:rPr lang="pt-BR" sz="3600" b="1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catequese</a:t>
            </a:r>
            <a:r>
              <a:rPr lang="pt-BR" sz="3600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 aos fiéis sobre a importância deste ato de culto, começando pela catequese com as crianças; </a:t>
            </a:r>
            <a:r>
              <a:rPr lang="pt-BR" sz="3600" b="1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manifesta</a:t>
            </a:r>
            <a:r>
              <a:rPr lang="pt-BR" sz="3600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 </a:t>
            </a:r>
            <a:r>
              <a:rPr lang="pt-BR" sz="3600" i="1" dirty="0">
                <a:solidFill>
                  <a:srgbClr val="FF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apreço e apoio</a:t>
            </a:r>
            <a:r>
              <a:rPr lang="pt-BR" sz="3600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 panose="02020603050405020304" pitchFamily="18" charset="0"/>
              </a:rPr>
              <a:t> a todos que dedicam parte significativa de seu tempo à adoração eucarística (ib., 77).</a:t>
            </a:r>
            <a:endParaRPr lang="pt-BR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109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03160" y="890356"/>
            <a:ext cx="10985679" cy="5077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10000"/>
              </a:lnSpc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Berlin Sans FB" panose="020E0602020502020306" pitchFamily="34" charset="0"/>
                <a:ea typeface="SimHei" pitchFamily="49" charset="-122"/>
              </a:rPr>
              <a:t>Acrescenta</a:t>
            </a:r>
            <a:r>
              <a:rPr lang="pt-BR" sz="3200" dirty="0">
                <a:solidFill>
                  <a:srgbClr val="000000"/>
                </a:solidFill>
                <a:latin typeface="Berlin Sans FB" panose="020E0602020502020306" pitchFamily="34" charset="0"/>
                <a:ea typeface="SimHei" pitchFamily="49" charset="-122"/>
              </a:rPr>
              <a:t>:</a:t>
            </a:r>
            <a:r>
              <a:rPr lang="pt-BR" sz="3200" b="1" dirty="0">
                <a:solidFill>
                  <a:srgbClr val="000000"/>
                </a:solidFill>
                <a:latin typeface="Berlin Sans FB" panose="020E0602020502020306" pitchFamily="34" charset="0"/>
                <a:ea typeface="SimHei" pitchFamily="49" charset="-122"/>
              </a:rPr>
              <a:t> </a:t>
            </a:r>
            <a:r>
              <a:rPr lang="pt-BR" sz="3200" dirty="0">
                <a:solidFill>
                  <a:srgbClr val="000000"/>
                </a:solidFill>
                <a:latin typeface="Berlin Sans FB" panose="020E0602020502020306" pitchFamily="34" charset="0"/>
                <a:ea typeface="SimHei" pitchFamily="49" charset="-122"/>
              </a:rPr>
              <a:t>“Sinto o dever de convidar as próprias paróquias e demais grupos eclesiais a promoverem momentos de adoração comunitária”. </a:t>
            </a:r>
          </a:p>
          <a:p>
            <a:pPr indent="269875" algn="just">
              <a:lnSpc>
                <a:spcPct val="110000"/>
              </a:lnSpc>
              <a:spcAft>
                <a:spcPts val="600"/>
              </a:spcAft>
            </a:pPr>
            <a:r>
              <a:rPr lang="pt-BR" sz="3200" dirty="0">
                <a:solidFill>
                  <a:srgbClr val="000000"/>
                </a:solidFill>
                <a:latin typeface="Berlin Sans FB" panose="020E0602020502020306" pitchFamily="34" charset="0"/>
                <a:ea typeface="SimHei" pitchFamily="49" charset="-122"/>
              </a:rPr>
              <a:t>Enfim, recorda a importância de se manter e incentivar a celebração solene do </a:t>
            </a:r>
            <a:r>
              <a:rPr lang="pt-BR" sz="3200" i="1" dirty="0">
                <a:solidFill>
                  <a:srgbClr val="000000"/>
                </a:solidFill>
                <a:latin typeface="Berlin Sans FB" panose="020E0602020502020306" pitchFamily="34" charset="0"/>
                <a:ea typeface="SimHei" pitchFamily="49" charset="-122"/>
              </a:rPr>
              <a:t>Corpus Christi com suas manifestações públicas</a:t>
            </a:r>
            <a:r>
              <a:rPr lang="pt-BR" sz="3200" dirty="0">
                <a:solidFill>
                  <a:srgbClr val="000000"/>
                </a:solidFill>
                <a:latin typeface="Berlin Sans FB" panose="020E0602020502020306" pitchFamily="34" charset="0"/>
                <a:ea typeface="SimHei" pitchFamily="49" charset="-122"/>
              </a:rPr>
              <a:t>, os Congressos eucarísticos e outras manifestações de adoração da Eucaristia. </a:t>
            </a:r>
          </a:p>
          <a:p>
            <a:pPr indent="269875" algn="just">
              <a:lnSpc>
                <a:spcPct val="110000"/>
              </a:lnSpc>
              <a:spcAft>
                <a:spcPts val="600"/>
              </a:spcAft>
            </a:pPr>
            <a:r>
              <a:rPr lang="pt-BR" sz="3200" dirty="0">
                <a:solidFill>
                  <a:srgbClr val="000000"/>
                </a:solidFill>
                <a:latin typeface="Berlin Sans FB" panose="020E0602020502020306" pitchFamily="34" charset="0"/>
                <a:ea typeface="SimHei" pitchFamily="49" charset="-122"/>
              </a:rPr>
              <a:t>Queremos afirmar esta </a:t>
            </a:r>
            <a:r>
              <a:rPr lang="pt-BR" sz="3200" b="1" dirty="0">
                <a:solidFill>
                  <a:srgbClr val="000000"/>
                </a:solidFill>
                <a:latin typeface="Berlin Sans FB" panose="020E0602020502020306" pitchFamily="34" charset="0"/>
                <a:ea typeface="SimHei" pitchFamily="49" charset="-122"/>
              </a:rPr>
              <a:t>convicção de fé</a:t>
            </a:r>
            <a:r>
              <a:rPr lang="pt-BR" sz="3200" dirty="0">
                <a:solidFill>
                  <a:srgbClr val="000000"/>
                </a:solidFill>
                <a:latin typeface="Berlin Sans FB" panose="020E0602020502020306" pitchFamily="34" charset="0"/>
                <a:ea typeface="SimHei" pitchFamily="49" charset="-122"/>
              </a:rPr>
              <a:t>: </a:t>
            </a:r>
            <a:r>
              <a:rPr lang="pt-BR" sz="3200" i="1" dirty="0">
                <a:solidFill>
                  <a:srgbClr val="000000"/>
                </a:solidFill>
                <a:latin typeface="Berlin Sans FB" panose="020E0602020502020306" pitchFamily="34" charset="0"/>
                <a:ea typeface="SimHei" pitchFamily="49" charset="-122"/>
              </a:rPr>
              <a:t>Cristo é sempre vivo e intercede em nosso favor</a:t>
            </a:r>
            <a:r>
              <a:rPr lang="pt-BR" sz="3200" dirty="0">
                <a:solidFill>
                  <a:srgbClr val="000000"/>
                </a:solidFill>
                <a:latin typeface="Berlin Sans FB" panose="020E0602020502020306" pitchFamily="34" charset="0"/>
                <a:ea typeface="SimHei" pitchFamily="49" charset="-122"/>
              </a:rPr>
              <a:t> (Hb 7,25).</a:t>
            </a:r>
            <a:endParaRPr lang="pt-BR" sz="3200" dirty="0">
              <a:effectLst/>
              <a:latin typeface="Berlin Sans FB" panose="020E0602020502020306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1425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9853" y="798490"/>
            <a:ext cx="10818253" cy="504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/>
            <a:r>
              <a:rPr lang="pt-BR" sz="3600" dirty="0">
                <a:solidFill>
                  <a:srgbClr val="00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Nos dias atuais, na vida corrida que a todos envolve, como é bom </a:t>
            </a:r>
            <a:r>
              <a:rPr lang="pt-BR" sz="3600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encontrar tempo para </a:t>
            </a:r>
            <a:r>
              <a:rPr lang="pt-BR" sz="3600" b="1" i="1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ficar</a:t>
            </a:r>
            <a:r>
              <a:rPr lang="pt-BR" sz="3600" dirty="0">
                <a:solidFill>
                  <a:srgbClr val="FF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 na presença do Senhor, no silêncio adorante</a:t>
            </a:r>
            <a:r>
              <a:rPr lang="pt-BR" sz="3600" dirty="0">
                <a:solidFill>
                  <a:srgbClr val="00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, para escutar o que o Amigo diz aos seus amigos, na intimidade do diálogo, na liberdade do encontro, no desabafo desesperado ou na alegria do louvor e do agradecimento. </a:t>
            </a:r>
          </a:p>
          <a:p>
            <a:pPr indent="269875" algn="just"/>
            <a:r>
              <a:rPr lang="pt-BR" sz="3600" dirty="0">
                <a:solidFill>
                  <a:srgbClr val="000000"/>
                </a:solidFill>
                <a:latin typeface="Albertus Medium" panose="020E0602030304020304" pitchFamily="34" charset="0"/>
                <a:ea typeface="Times New Roman" panose="02020603050405020304" pitchFamily="18" charset="0"/>
              </a:rPr>
              <a:t>Com certeza, nós seremos os beneficiados e a nossa vida adquirirá sentido e sabor diferentes.</a:t>
            </a:r>
            <a:endParaRPr lang="pt-BR" sz="3600" dirty="0">
              <a:effectLst/>
              <a:latin typeface="Albertus Medium" panose="020E06020303040203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65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87703" y="92060"/>
            <a:ext cx="65585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Sugestões e propostas</a:t>
            </a:r>
            <a:endParaRPr lang="pt-BR" sz="54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3613" y="1207895"/>
            <a:ext cx="110570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Sejamos sempre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convictos de que a Eucaristia pretende fazer de nós um só corpo, uma comunhão com todos os demais irmãos e irmãs na fé.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13613" y="2777555"/>
            <a:ext cx="10792325" cy="3612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400"/>
              </a:spcAft>
            </a:pP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800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finalidade</a:t>
            </a:r>
            <a:r>
              <a:rPr lang="pt-BR" sz="2800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Eucaristia é formar a Igreja </a:t>
            </a:r>
            <a:r>
              <a:rPr lang="pt-BR" sz="2800" b="1" i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 de Cristo</a:t>
            </a:r>
            <a:r>
              <a:rPr lang="pt-BR" sz="2800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800" b="1" i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Povo de Deus</a:t>
            </a:r>
            <a:r>
              <a:rPr lang="pt-BR" sz="2800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Igreja é comunhão de amor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com Cristo e entre todos os discípulos e as discípulas do Senhor. </a:t>
            </a:r>
            <a:r>
              <a:rPr lang="pt-BR" sz="2800" u="sng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prova de que acreditamos no Corpo eucarístico se manifesta no amor para com o Corpo eclesial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400"/>
              </a:spcAft>
            </a:pPr>
            <a:r>
              <a:rPr lang="pt-BR" sz="28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Papa Francisco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“Uma relação pessoal e comprometida com Deus, ao mesmo tempo nos compromete com os outros” </a:t>
            </a:r>
            <a:r>
              <a:rPr lang="pt-BR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EG, 91);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pt-BR" sz="2800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deixemos que nos roubem a Comunidade</a:t>
            </a:r>
            <a:r>
              <a:rPr lang="pt-BR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!” </a:t>
            </a:r>
            <a:r>
              <a:rPr lang="pt-BR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92).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6288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TM02900771[[fn=Fatia]]</Template>
  <TotalTime>171</TotalTime>
  <Words>1496</Words>
  <Application>Microsoft Office PowerPoint</Application>
  <PresentationFormat>Widescreen</PresentationFormat>
  <Paragraphs>52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9" baseType="lpstr">
      <vt:lpstr>Albertus Medium</vt:lpstr>
      <vt:lpstr>Albertus MT</vt:lpstr>
      <vt:lpstr>Antique Olive Compact</vt:lpstr>
      <vt:lpstr>Arial Rounded MT Bold</vt:lpstr>
      <vt:lpstr>Baskerville Old Face</vt:lpstr>
      <vt:lpstr>Berlin Sans FB</vt:lpstr>
      <vt:lpstr>Calibri</vt:lpstr>
      <vt:lpstr>Calibri Light</vt:lpstr>
      <vt:lpstr>Times New Roman</vt:lpstr>
      <vt:lpstr>Wingdings 2</vt:lpstr>
      <vt:lpstr>HDOfficeLightV0</vt:lpstr>
      <vt:lpstr>O culto eucarístico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Adoração e piedade eucarística</vt:lpstr>
      <vt:lpstr>Adoração e piedade eucarística</vt:lpstr>
      <vt:lpstr>Adoração e piedade eucarística</vt:lpstr>
      <vt:lpstr>Adoração e piedade eucarística</vt:lpstr>
      <vt:lpstr>Adoração e piedade eucarística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Armando Bucciol</dc:creator>
  <cp:lastModifiedBy>Instituto São José</cp:lastModifiedBy>
  <cp:revision>32</cp:revision>
  <dcterms:created xsi:type="dcterms:W3CDTF">2018-03-14T22:55:16Z</dcterms:created>
  <dcterms:modified xsi:type="dcterms:W3CDTF">2022-09-14T23:53:30Z</dcterms:modified>
</cp:coreProperties>
</file>